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1"/>
  </p:notesMasterIdLst>
  <p:handoutMasterIdLst>
    <p:handoutMasterId r:id="rId42"/>
  </p:handoutMasterIdLst>
  <p:sldIdLst>
    <p:sldId id="256" r:id="rId2"/>
    <p:sldId id="259" r:id="rId3"/>
    <p:sldId id="260" r:id="rId4"/>
    <p:sldId id="261" r:id="rId5"/>
    <p:sldId id="257" r:id="rId6"/>
    <p:sldId id="279" r:id="rId7"/>
    <p:sldId id="258" r:id="rId8"/>
    <p:sldId id="267" r:id="rId9"/>
    <p:sldId id="268" r:id="rId10"/>
    <p:sldId id="269" r:id="rId11"/>
    <p:sldId id="270" r:id="rId12"/>
    <p:sldId id="271" r:id="rId13"/>
    <p:sldId id="272" r:id="rId14"/>
    <p:sldId id="273" r:id="rId15"/>
    <p:sldId id="275" r:id="rId16"/>
    <p:sldId id="274" r:id="rId17"/>
    <p:sldId id="276" r:id="rId18"/>
    <p:sldId id="277" r:id="rId19"/>
    <p:sldId id="294" r:id="rId20"/>
    <p:sldId id="295" r:id="rId21"/>
    <p:sldId id="296" r:id="rId22"/>
    <p:sldId id="265" r:id="rId23"/>
    <p:sldId id="278" r:id="rId24"/>
    <p:sldId id="287" r:id="rId25"/>
    <p:sldId id="288" r:id="rId26"/>
    <p:sldId id="284" r:id="rId27"/>
    <p:sldId id="285" r:id="rId28"/>
    <p:sldId id="286" r:id="rId29"/>
    <p:sldId id="282" r:id="rId30"/>
    <p:sldId id="283" r:id="rId31"/>
    <p:sldId id="264" r:id="rId32"/>
    <p:sldId id="263" r:id="rId33"/>
    <p:sldId id="280" r:id="rId34"/>
    <p:sldId id="281" r:id="rId35"/>
    <p:sldId id="292" r:id="rId36"/>
    <p:sldId id="289" r:id="rId37"/>
    <p:sldId id="290" r:id="rId38"/>
    <p:sldId id="291" r:id="rId39"/>
    <p:sldId id="293"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79" d="100"/>
          <a:sy n="79" d="100"/>
        </p:scale>
        <p:origin x="-174" y="-13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96C064A-D61B-4B21-B757-51A9B82445B8}" type="datetimeFigureOut">
              <a:rPr lang="en-US" smtClean="0"/>
              <a:t>2/15/2023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305E07-67EA-4042-A3F6-853A8AD8D209}" type="slidenum">
              <a:rPr lang="en-US" smtClean="0"/>
              <a:t>‹#›</a:t>
            </a:fld>
            <a:endParaRPr lang="en-US"/>
          </a:p>
        </p:txBody>
      </p:sp>
    </p:spTree>
    <p:extLst>
      <p:ext uri="{BB962C8B-B14F-4D97-AF65-F5344CB8AC3E}">
        <p14:creationId xmlns:p14="http://schemas.microsoft.com/office/powerpoint/2010/main" val="33940269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t>2/15/2023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t>‹#›</a:t>
            </a:fld>
            <a:endParaRPr lang="en-US"/>
          </a:p>
        </p:txBody>
      </p:sp>
    </p:spTree>
    <p:extLst>
      <p:ext uri="{BB962C8B-B14F-4D97-AF65-F5344CB8AC3E}">
        <p14:creationId xmlns:p14="http://schemas.microsoft.com/office/powerpoint/2010/main" val="310154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t>2/15/2023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t>2/15/2023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t>2/15/2023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2/15/2023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2/15/2023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2/15/2023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2/15/2023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rya.org.uk/infoadvice/boatingabroad/icc/Pages/icc.asp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rya.org.uk/infoadvice/boatingabroad/icc/Pages/icc.aspx#cevni"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ofcom.org.uk/licensing/olc/atis_faq"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nhs.uk/using-the-nhs/healthcare-abroad/apply-for-a-free-uk-global-health-insurance-card-ghic/"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theca.org.uk/news/online-single-pleasure-craft-reportin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hyperlink" Target="http://www.spcr.homeoffice.gov.uk/"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www.migrationsverket.se/"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Sailing%20to%20Europe%20NYC%20Feb%202023.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gov.uk/register-a-boat/the-uk-ship-registe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645"/>
            <a:ext cx="9144000" cy="2387600"/>
          </a:xfrm>
        </p:spPr>
        <p:txBody>
          <a:bodyPr/>
          <a:lstStyle/>
          <a:p>
            <a:r>
              <a:rPr lang="en-US" b="1" dirty="0"/>
              <a:t>Sailing to Europe, </a:t>
            </a:r>
            <a:br>
              <a:rPr lang="en-US" b="1" dirty="0"/>
            </a:br>
            <a:r>
              <a:rPr lang="en-US" b="1" dirty="0"/>
              <a:t>What you need to know.</a:t>
            </a:r>
          </a:p>
        </p:txBody>
      </p:sp>
      <p:sp>
        <p:nvSpPr>
          <p:cNvPr id="3" name="Subtitle 2"/>
          <p:cNvSpPr>
            <a:spLocks noGrp="1"/>
          </p:cNvSpPr>
          <p:nvPr>
            <p:ph type="subTitle" idx="1"/>
          </p:nvPr>
        </p:nvSpPr>
        <p:spPr>
          <a:xfrm>
            <a:off x="1524000" y="3246175"/>
            <a:ext cx="9144000" cy="1655762"/>
          </a:xfrm>
        </p:spPr>
        <p:txBody>
          <a:bodyPr>
            <a:normAutofit fontScale="92500" lnSpcReduction="10000"/>
          </a:bodyPr>
          <a:lstStyle/>
          <a:p>
            <a:r>
              <a:rPr lang="en-GB" altLang="en-US" sz="3200" dirty="0"/>
              <a:t>Now that the UK has left the EU, to the EU the UK has become a 3rd country. This means that we must abide by rules and </a:t>
            </a:r>
            <a:r>
              <a:rPr lang="en-GB" altLang="en-US" sz="3200" dirty="0" smtClean="0"/>
              <a:t>regulations for 3</a:t>
            </a:r>
            <a:r>
              <a:rPr lang="en-GB" altLang="en-US" sz="3200" baseline="30000" dirty="0" smtClean="0"/>
              <a:t>rd</a:t>
            </a:r>
            <a:r>
              <a:rPr lang="en-GB" altLang="en-US" sz="3200" dirty="0" smtClean="0"/>
              <a:t> countries. </a:t>
            </a:r>
            <a:r>
              <a:rPr lang="en-GB" altLang="en-US" sz="3200" dirty="0"/>
              <a:t>These are new to us, but not to other non-EU countries.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3979" y="851083"/>
            <a:ext cx="10515600" cy="4791743"/>
          </a:xfrm>
        </p:spPr>
        <p:txBody>
          <a:bodyPr>
            <a:normAutofit lnSpcReduction="10000"/>
          </a:bodyPr>
          <a:lstStyle/>
          <a:p>
            <a:pPr marL="0" lvl="0" indent="0">
              <a:buNone/>
            </a:pPr>
            <a:r>
              <a:rPr lang="en-US" b="1" dirty="0" smtClean="0"/>
              <a:t>4. Crew </a:t>
            </a:r>
            <a:r>
              <a:rPr lang="en-US" b="1" dirty="0"/>
              <a:t>Lists.</a:t>
            </a:r>
            <a:r>
              <a:rPr lang="en-US" dirty="0"/>
              <a:t> </a:t>
            </a:r>
            <a:endParaRPr lang="en-US" dirty="0" smtClean="0"/>
          </a:p>
          <a:p>
            <a:pPr marL="0" lvl="0" indent="0">
              <a:buNone/>
            </a:pPr>
            <a:r>
              <a:rPr lang="en-US" sz="3200" dirty="0" smtClean="0"/>
              <a:t>Some </a:t>
            </a:r>
            <a:r>
              <a:rPr lang="en-US" sz="3200" dirty="0"/>
              <a:t>countries expect you to carry a crew list. These are occasionally used to control the number of crew who may use the boat over a period of time (Croatia, Turkey) and the list must be endorsed whenever crew changes occur. Crew lists will identify your vessel with detail from your registration certificate, also the area or route you are cruising. The list gives personnel and role aboard (skipper, crew), plus details from passports (nationality, name, passport number, date of birth). They can always be made out on first arrival in a country, often by completing a locally supplied form.</a:t>
            </a:r>
            <a:endParaRPr lang="en-GB" sz="3200" dirty="0"/>
          </a:p>
          <a:p>
            <a:pPr marL="0" indent="0">
              <a:buNone/>
            </a:pPr>
            <a:endParaRPr lang="en-GB" dirty="0"/>
          </a:p>
        </p:txBody>
      </p:sp>
    </p:spTree>
    <p:extLst>
      <p:ext uri="{BB962C8B-B14F-4D97-AF65-F5344CB8AC3E}">
        <p14:creationId xmlns:p14="http://schemas.microsoft.com/office/powerpoint/2010/main" val="2843611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3979" y="1043595"/>
            <a:ext cx="10515600" cy="5549710"/>
          </a:xfrm>
        </p:spPr>
        <p:txBody>
          <a:bodyPr/>
          <a:lstStyle/>
          <a:p>
            <a:pPr marL="0" indent="0">
              <a:buNone/>
            </a:pPr>
            <a:r>
              <a:rPr lang="en-US" b="1" dirty="0" smtClean="0"/>
              <a:t>5. Passports</a:t>
            </a:r>
            <a:r>
              <a:rPr lang="en-US" b="1" dirty="0"/>
              <a:t>. </a:t>
            </a:r>
            <a:endParaRPr lang="en-US" b="1" dirty="0" smtClean="0"/>
          </a:p>
          <a:p>
            <a:pPr marL="0" indent="0">
              <a:buNone/>
            </a:pPr>
            <a:r>
              <a:rPr lang="en-US" sz="3200" dirty="0" smtClean="0"/>
              <a:t>Most </a:t>
            </a:r>
            <a:r>
              <a:rPr lang="en-US" sz="3200" dirty="0"/>
              <a:t>European countries require identification to be carried at all times. Make sure your passport will be valid for your trip, and cover the period of any visas you may be issued. For non-EU passport holders travelling to the EU, your passport must be valid for 3 months </a:t>
            </a:r>
            <a:r>
              <a:rPr lang="en-US" sz="3200" b="1" dirty="0"/>
              <a:t>after the day you plan to leave</a:t>
            </a:r>
            <a:r>
              <a:rPr lang="en-US" sz="3200" dirty="0"/>
              <a:t>. In addition, your passport must be issued less than 10 years before the day you enter the EU. Non-EU passport holders must abide by the 90-day Schengen limitations. </a:t>
            </a:r>
            <a:endParaRPr lang="en-GB" sz="3200" dirty="0"/>
          </a:p>
        </p:txBody>
      </p:sp>
    </p:spTree>
    <p:extLst>
      <p:ext uri="{BB962C8B-B14F-4D97-AF65-F5344CB8AC3E}">
        <p14:creationId xmlns:p14="http://schemas.microsoft.com/office/powerpoint/2010/main" val="36964563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3979" y="971402"/>
            <a:ext cx="10515600" cy="5417366"/>
          </a:xfrm>
        </p:spPr>
        <p:txBody>
          <a:bodyPr>
            <a:normAutofit/>
          </a:bodyPr>
          <a:lstStyle/>
          <a:p>
            <a:pPr marL="0" lvl="0" indent="0">
              <a:buNone/>
            </a:pPr>
            <a:r>
              <a:rPr lang="en-US" b="1" dirty="0" smtClean="0"/>
              <a:t>6. International </a:t>
            </a:r>
            <a:r>
              <a:rPr lang="en-US" b="1" dirty="0"/>
              <a:t>Certificate of Competence (ICC).</a:t>
            </a:r>
            <a:r>
              <a:rPr lang="en-US" dirty="0"/>
              <a:t> </a:t>
            </a:r>
            <a:endParaRPr lang="en-US" dirty="0" smtClean="0"/>
          </a:p>
          <a:p>
            <a:pPr marL="0" lvl="0" indent="0">
              <a:buNone/>
            </a:pPr>
            <a:r>
              <a:rPr lang="en-US" sz="3200" dirty="0" smtClean="0"/>
              <a:t>Many </a:t>
            </a:r>
            <a:r>
              <a:rPr lang="en-US" sz="3200" dirty="0"/>
              <a:t>European countries expect captains of visiting vessel to be </a:t>
            </a:r>
            <a:r>
              <a:rPr lang="en-US" sz="3200" dirty="0" err="1"/>
              <a:t>licenced</a:t>
            </a:r>
            <a:r>
              <a:rPr lang="en-US" sz="3200" dirty="0"/>
              <a:t> and will occasionally ask for a certificate of competence. This often happens after any incident afloat. An </a:t>
            </a:r>
            <a:r>
              <a:rPr lang="en-US" sz="3200" b="1" u="sng" dirty="0">
                <a:hlinkClick r:id="rId2"/>
              </a:rPr>
              <a:t>'International Certificate of Competence'</a:t>
            </a:r>
            <a:r>
              <a:rPr lang="en-US" sz="3200" dirty="0"/>
              <a:t> (ICC) issued by the Royal Yachting Association is accepted throughout Europe, even though it has not been ratified by all countries. Typically, after an incident, if you do not carry proof of competence, the authorities will not permit you to leave port until your competence is proven. Carry an ICC to avoid difficulties.</a:t>
            </a:r>
            <a:endParaRPr lang="en-GB" sz="3200" dirty="0"/>
          </a:p>
          <a:p>
            <a:pPr marL="0" indent="0">
              <a:buNone/>
            </a:pPr>
            <a:endParaRPr lang="en-GB" sz="3200" dirty="0"/>
          </a:p>
        </p:txBody>
      </p:sp>
    </p:spTree>
    <p:extLst>
      <p:ext uri="{BB962C8B-B14F-4D97-AF65-F5344CB8AC3E}">
        <p14:creationId xmlns:p14="http://schemas.microsoft.com/office/powerpoint/2010/main" val="30522820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3979" y="778891"/>
            <a:ext cx="10515600" cy="4900027"/>
          </a:xfrm>
        </p:spPr>
        <p:txBody>
          <a:bodyPr/>
          <a:lstStyle/>
          <a:p>
            <a:pPr marL="0" lvl="0" indent="0">
              <a:buNone/>
            </a:pPr>
            <a:r>
              <a:rPr lang="en-US" b="1" dirty="0" smtClean="0"/>
              <a:t>7. Radio </a:t>
            </a:r>
            <a:r>
              <a:rPr lang="en-US" b="1" dirty="0"/>
              <a:t>Operator's Certificate.</a:t>
            </a:r>
            <a:r>
              <a:rPr lang="en-US" dirty="0"/>
              <a:t> </a:t>
            </a:r>
            <a:endParaRPr lang="en-US" dirty="0" smtClean="0"/>
          </a:p>
          <a:p>
            <a:pPr marL="0" lvl="0" indent="0">
              <a:buNone/>
            </a:pPr>
            <a:r>
              <a:rPr lang="en-US" sz="3200" dirty="0" smtClean="0"/>
              <a:t>One </a:t>
            </a:r>
            <a:r>
              <a:rPr lang="en-US" sz="3200" dirty="0"/>
              <a:t>person aboard must have an operator’s certificate for each type of transmitter. This is very rarely asked for.</a:t>
            </a:r>
            <a:endParaRPr lang="en-GB" sz="3200" dirty="0"/>
          </a:p>
          <a:p>
            <a:pPr marL="0" indent="0">
              <a:buNone/>
            </a:pPr>
            <a:endParaRPr lang="en-GB" dirty="0" smtClean="0"/>
          </a:p>
          <a:p>
            <a:pPr marL="0" lvl="0" indent="0">
              <a:buNone/>
            </a:pPr>
            <a:r>
              <a:rPr lang="en-US" b="1" dirty="0" smtClean="0"/>
              <a:t>8. CEVNI</a:t>
            </a:r>
            <a:r>
              <a:rPr lang="en-US" dirty="0"/>
              <a:t>. </a:t>
            </a:r>
            <a:endParaRPr lang="en-US" dirty="0" smtClean="0"/>
          </a:p>
          <a:p>
            <a:pPr marL="0" lvl="0" indent="0">
              <a:buNone/>
            </a:pPr>
            <a:r>
              <a:rPr lang="en-US" sz="3200" dirty="0" smtClean="0"/>
              <a:t>To </a:t>
            </a:r>
            <a:r>
              <a:rPr lang="en-US" sz="3200" dirty="0"/>
              <a:t>travel on inland waterways a</a:t>
            </a:r>
            <a:r>
              <a:rPr lang="en-US" sz="3200" b="1" dirty="0"/>
              <a:t> </a:t>
            </a:r>
            <a:r>
              <a:rPr lang="en-US" sz="3200" b="1" u="sng" dirty="0">
                <a:hlinkClick r:id="rId2"/>
              </a:rPr>
              <a:t>'Code </a:t>
            </a:r>
            <a:r>
              <a:rPr lang="en-US" sz="3200" b="1" u="sng" dirty="0" err="1">
                <a:hlinkClick r:id="rId2"/>
              </a:rPr>
              <a:t>Européen</a:t>
            </a:r>
            <a:r>
              <a:rPr lang="en-US" sz="3200" b="1" u="sng" dirty="0">
                <a:hlinkClick r:id="rId2"/>
              </a:rPr>
              <a:t> des </a:t>
            </a:r>
            <a:r>
              <a:rPr lang="en-US" sz="3200" b="1" u="sng" dirty="0" err="1">
                <a:hlinkClick r:id="rId2"/>
              </a:rPr>
              <a:t>Voies</a:t>
            </a:r>
            <a:r>
              <a:rPr lang="en-US" sz="3200" b="1" u="sng" dirty="0">
                <a:hlinkClick r:id="rId2"/>
              </a:rPr>
              <a:t> de Navigation </a:t>
            </a:r>
            <a:r>
              <a:rPr lang="en-US" sz="3200" b="1" u="sng" dirty="0" err="1">
                <a:hlinkClick r:id="rId2"/>
              </a:rPr>
              <a:t>Intérieure</a:t>
            </a:r>
            <a:r>
              <a:rPr lang="en-US" sz="3200" b="1" u="sng" dirty="0">
                <a:hlinkClick r:id="rId2"/>
              </a:rPr>
              <a:t>'</a:t>
            </a:r>
            <a:r>
              <a:rPr lang="en-US" sz="3200" dirty="0"/>
              <a:t> (CEVNI) endorsement will be needed on your ICC. In some waters, it is necessary to carry a copy of the CEVNI code itself, even though it may be in a language that you cannot read.</a:t>
            </a:r>
            <a:endParaRPr lang="en-GB" sz="3200" dirty="0"/>
          </a:p>
          <a:p>
            <a:pPr marL="0" indent="0">
              <a:buNone/>
            </a:pPr>
            <a:endParaRPr lang="en-GB" dirty="0"/>
          </a:p>
        </p:txBody>
      </p:sp>
    </p:spTree>
    <p:extLst>
      <p:ext uri="{BB962C8B-B14F-4D97-AF65-F5344CB8AC3E}">
        <p14:creationId xmlns:p14="http://schemas.microsoft.com/office/powerpoint/2010/main" val="8615553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3979" y="288758"/>
            <a:ext cx="10515600" cy="5991739"/>
          </a:xfrm>
        </p:spPr>
        <p:txBody>
          <a:bodyPr/>
          <a:lstStyle/>
          <a:p>
            <a:pPr marL="0" lvl="0" indent="0">
              <a:buNone/>
            </a:pPr>
            <a:r>
              <a:rPr lang="en-US" b="1" dirty="0" smtClean="0"/>
              <a:t>9. Equipment </a:t>
            </a:r>
            <a:r>
              <a:rPr lang="en-US" b="1" dirty="0"/>
              <a:t>Certificates</a:t>
            </a:r>
            <a:r>
              <a:rPr lang="en-US" dirty="0"/>
              <a:t>. </a:t>
            </a:r>
            <a:endParaRPr lang="en-US" dirty="0" smtClean="0"/>
          </a:p>
          <a:p>
            <a:pPr marL="0" lvl="0" indent="0">
              <a:buNone/>
            </a:pPr>
            <a:r>
              <a:rPr lang="en-US" sz="3200" dirty="0" smtClean="0"/>
              <a:t>Registered </a:t>
            </a:r>
            <a:r>
              <a:rPr lang="en-US" sz="3200" dirty="0"/>
              <a:t>craft in many countries are subject to checks that life-rafts are serviced, flares up-to-date, and approved navigation lights fitted. UK registered craft (unless they are trailer launched locally) don’t have to carry such </a:t>
            </a:r>
            <a:r>
              <a:rPr lang="en-US" sz="3200" dirty="0" smtClean="0"/>
              <a:t>equipment </a:t>
            </a:r>
            <a:r>
              <a:rPr lang="en-US" sz="3200" dirty="0"/>
              <a:t>or certificates. However, you may occasionally be asked for them, so carry any you have. </a:t>
            </a:r>
            <a:r>
              <a:rPr lang="en-US" sz="3200" dirty="0" smtClean="0"/>
              <a:t>There </a:t>
            </a:r>
            <a:r>
              <a:rPr lang="en-US" sz="3200" dirty="0"/>
              <a:t>have been reports of fines for carrying out of date stock (flares). </a:t>
            </a:r>
            <a:endParaRPr lang="en-GB" sz="3200" dirty="0"/>
          </a:p>
          <a:p>
            <a:pPr marL="0" lvl="0" indent="0">
              <a:buNone/>
            </a:pPr>
            <a:r>
              <a:rPr lang="en-US" b="1" dirty="0" smtClean="0"/>
              <a:t>10.VHF </a:t>
            </a:r>
            <a:r>
              <a:rPr lang="en-US" b="1" dirty="0"/>
              <a:t>on Waterways</a:t>
            </a:r>
            <a:r>
              <a:rPr lang="en-US" dirty="0"/>
              <a:t>. </a:t>
            </a:r>
            <a:endParaRPr lang="en-US" dirty="0" smtClean="0"/>
          </a:p>
          <a:p>
            <a:pPr marL="0" lvl="0" indent="0">
              <a:buNone/>
            </a:pPr>
            <a:r>
              <a:rPr lang="en-US" sz="3200" dirty="0" smtClean="0"/>
              <a:t>When </a:t>
            </a:r>
            <a:r>
              <a:rPr lang="en-US" sz="3200" dirty="0"/>
              <a:t>travelling on Europe's inland waterways your VHF has to meet</a:t>
            </a:r>
            <a:r>
              <a:rPr lang="en-US" sz="3200" b="1" dirty="0"/>
              <a:t> </a:t>
            </a:r>
            <a:r>
              <a:rPr lang="en-US" sz="3200" b="1" dirty="0">
                <a:hlinkClick r:id="rId2"/>
              </a:rPr>
              <a:t>ATIS standards</a:t>
            </a:r>
            <a:r>
              <a:rPr lang="en-US" sz="3200" dirty="0" smtClean="0"/>
              <a:t>. Using a DSC enabled VHF on inland waterways is prohibited</a:t>
            </a:r>
            <a:r>
              <a:rPr lang="en-US" dirty="0" smtClean="0"/>
              <a:t>.</a:t>
            </a:r>
            <a:endParaRPr lang="en-GB" dirty="0"/>
          </a:p>
          <a:p>
            <a:pPr marL="0" indent="0">
              <a:buNone/>
            </a:pPr>
            <a:endParaRPr lang="en-GB" dirty="0"/>
          </a:p>
        </p:txBody>
      </p:sp>
    </p:spTree>
    <p:extLst>
      <p:ext uri="{BB962C8B-B14F-4D97-AF65-F5344CB8AC3E}">
        <p14:creationId xmlns:p14="http://schemas.microsoft.com/office/powerpoint/2010/main" val="38998596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3979" y="806116"/>
            <a:ext cx="10515600" cy="4415590"/>
          </a:xfrm>
        </p:spPr>
        <p:txBody>
          <a:bodyPr>
            <a:normAutofit/>
          </a:bodyPr>
          <a:lstStyle/>
          <a:p>
            <a:pPr marL="0" indent="0">
              <a:buNone/>
            </a:pPr>
            <a:r>
              <a:rPr lang="en-US" b="1" dirty="0" smtClean="0"/>
              <a:t>10. </a:t>
            </a:r>
          </a:p>
          <a:p>
            <a:pPr marL="0" lvl="0" indent="0">
              <a:buNone/>
            </a:pPr>
            <a:r>
              <a:rPr lang="en-US" sz="3200" dirty="0"/>
              <a:t>Ship's Log </a:t>
            </a:r>
            <a:r>
              <a:rPr lang="en-US" sz="3200" dirty="0" smtClean="0"/>
              <a:t>book. This should be kept up to date.</a:t>
            </a:r>
          </a:p>
          <a:p>
            <a:pPr marL="0" lvl="0" indent="0">
              <a:buNone/>
            </a:pPr>
            <a:endParaRPr lang="en-GB" dirty="0"/>
          </a:p>
          <a:p>
            <a:pPr marL="0" indent="0">
              <a:buNone/>
            </a:pPr>
            <a:r>
              <a:rPr lang="en-US" b="1" dirty="0" smtClean="0"/>
              <a:t>11. Health</a:t>
            </a:r>
            <a:r>
              <a:rPr lang="en-US" b="1" dirty="0"/>
              <a:t>.</a:t>
            </a:r>
            <a:r>
              <a:rPr lang="en-US" dirty="0"/>
              <a:t> </a:t>
            </a:r>
            <a:endParaRPr lang="en-GB" dirty="0"/>
          </a:p>
          <a:p>
            <a:pPr marL="0" indent="0">
              <a:buNone/>
            </a:pPr>
            <a:r>
              <a:rPr lang="en-US" sz="3200" dirty="0"/>
              <a:t>UK citizens travelling </a:t>
            </a:r>
            <a:r>
              <a:rPr lang="en-US" sz="3200" dirty="0" smtClean="0"/>
              <a:t>to the </a:t>
            </a:r>
            <a:r>
              <a:rPr lang="en-US" sz="3200" dirty="0"/>
              <a:t>EU should carry their </a:t>
            </a:r>
            <a:r>
              <a:rPr lang="en-US" sz="3200" b="1" u="sng" dirty="0">
                <a:hlinkClick r:id="rId2"/>
              </a:rPr>
              <a:t>UK general Health Insurance Cards</a:t>
            </a:r>
            <a:r>
              <a:rPr lang="en-US" sz="3200" dirty="0"/>
              <a:t> (GHIC) to show entitlement to treatment. Existing EHICs are also valid until their expiry date (5 years from issue). Medical treatment in the Channel Islands (not part of the EU health scheme) must be paid for.</a:t>
            </a:r>
            <a:endParaRPr lang="en-GB" sz="3200" dirty="0"/>
          </a:p>
          <a:p>
            <a:pPr marL="0" indent="0">
              <a:buNone/>
            </a:pPr>
            <a:endParaRPr lang="en-GB" dirty="0"/>
          </a:p>
        </p:txBody>
      </p:sp>
    </p:spTree>
    <p:extLst>
      <p:ext uri="{BB962C8B-B14F-4D97-AF65-F5344CB8AC3E}">
        <p14:creationId xmlns:p14="http://schemas.microsoft.com/office/powerpoint/2010/main" val="15404282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3979" y="417931"/>
            <a:ext cx="10515600" cy="5501606"/>
          </a:xfrm>
        </p:spPr>
        <p:txBody>
          <a:bodyPr/>
          <a:lstStyle/>
          <a:p>
            <a:pPr marL="0" indent="0" algn="ctr">
              <a:buNone/>
            </a:pPr>
            <a:r>
              <a:rPr lang="en-US" sz="4400" b="1" dirty="0">
                <a:solidFill>
                  <a:srgbClr val="FF0000"/>
                </a:solidFill>
              </a:rPr>
              <a:t>Red </a:t>
            </a:r>
            <a:r>
              <a:rPr lang="en-US" sz="4400" b="1" dirty="0" smtClean="0">
                <a:solidFill>
                  <a:srgbClr val="FF0000"/>
                </a:solidFill>
              </a:rPr>
              <a:t>Diesel</a:t>
            </a:r>
            <a:endParaRPr lang="en-US" sz="4400" dirty="0" smtClean="0">
              <a:solidFill>
                <a:srgbClr val="FF0000"/>
              </a:solidFill>
            </a:endParaRPr>
          </a:p>
          <a:p>
            <a:pPr marL="0" indent="0">
              <a:buNone/>
            </a:pPr>
            <a:endParaRPr lang="en-US" dirty="0"/>
          </a:p>
          <a:p>
            <a:pPr marL="0" indent="0">
              <a:buNone/>
            </a:pPr>
            <a:r>
              <a:rPr lang="en-US" sz="3200" dirty="0" smtClean="0"/>
              <a:t>When </a:t>
            </a:r>
            <a:r>
              <a:rPr lang="en-US" sz="3200" dirty="0"/>
              <a:t>visiting a foreign country, such as the EU 27 States and Northern Ireland under the Northern Ireland Protocol (Withdrawal Agreement) after 1st October 2021, the presence of UK red diesel in the tank(s) of boats is permitted by the Istanbul Convention 1990 (Temporary Importation). Under the SOLAS V regulations this includes the carriage of red diesel in approved spare fuel containers. Fuel purchase receipts should be available for inspection if required. </a:t>
            </a:r>
            <a:endParaRPr lang="en-GB" sz="3200" dirty="0"/>
          </a:p>
        </p:txBody>
      </p:sp>
    </p:spTree>
    <p:extLst>
      <p:ext uri="{BB962C8B-B14F-4D97-AF65-F5344CB8AC3E}">
        <p14:creationId xmlns:p14="http://schemas.microsoft.com/office/powerpoint/2010/main" val="31401180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230"/>
            <a:ext cx="10515600" cy="1325563"/>
          </a:xfrm>
        </p:spPr>
        <p:txBody>
          <a:bodyPr>
            <a:normAutofit/>
          </a:bodyPr>
          <a:lstStyle/>
          <a:p>
            <a:pPr algn="ctr"/>
            <a:r>
              <a:rPr lang="en-GB" sz="4800" b="1" dirty="0" smtClean="0"/>
              <a:t>Arrival and Departure</a:t>
            </a:r>
            <a:endParaRPr lang="en-GB" sz="4800" b="1" dirty="0"/>
          </a:p>
        </p:txBody>
      </p:sp>
      <p:sp>
        <p:nvSpPr>
          <p:cNvPr id="3" name="Content Placeholder 2"/>
          <p:cNvSpPr>
            <a:spLocks noGrp="1"/>
          </p:cNvSpPr>
          <p:nvPr>
            <p:ph idx="1"/>
          </p:nvPr>
        </p:nvSpPr>
        <p:spPr>
          <a:xfrm>
            <a:off x="838200" y="1127769"/>
            <a:ext cx="10515600" cy="5573820"/>
          </a:xfrm>
        </p:spPr>
        <p:txBody>
          <a:bodyPr>
            <a:normAutofit lnSpcReduction="10000"/>
          </a:bodyPr>
          <a:lstStyle/>
          <a:p>
            <a:r>
              <a:rPr lang="en-US" sz="3200" dirty="0"/>
              <a:t>The UK is now a Third Country with respect to the EU and procedures for vessels sailing between the UK and all of the EU and Schengen countries have changed.</a:t>
            </a:r>
            <a:endParaRPr lang="en-GB" sz="3200" dirty="0"/>
          </a:p>
          <a:p>
            <a:r>
              <a:rPr lang="en-US" sz="3200" dirty="0"/>
              <a:t>The following is based on </a:t>
            </a:r>
            <a:r>
              <a:rPr lang="en-US" sz="3200" dirty="0" smtClean="0"/>
              <a:t>current </a:t>
            </a:r>
            <a:r>
              <a:rPr lang="en-US" sz="3200" dirty="0"/>
              <a:t>understanding of regulations of both the UK government and EU and Schengen countries.</a:t>
            </a:r>
            <a:endParaRPr lang="en-GB" sz="3200" dirty="0"/>
          </a:p>
          <a:p>
            <a:r>
              <a:rPr lang="en-US" sz="3200" b="1" dirty="0"/>
              <a:t>BUT </a:t>
            </a:r>
            <a:r>
              <a:rPr lang="en-US" sz="3200" dirty="0"/>
              <a:t>please note that the regulations for arrival in and departure from Northern Ireland are different to the rest of the UK. Also, t</a:t>
            </a:r>
            <a:r>
              <a:rPr lang="en-US" sz="3200" dirty="0" smtClean="0"/>
              <a:t>he </a:t>
            </a:r>
            <a:r>
              <a:rPr lang="en-US" sz="3200" dirty="0"/>
              <a:t>Republic </a:t>
            </a:r>
            <a:r>
              <a:rPr lang="en-US" sz="3200" dirty="0" smtClean="0"/>
              <a:t>of </a:t>
            </a:r>
            <a:r>
              <a:rPr lang="en-US" sz="3200" dirty="0"/>
              <a:t>Ireland continues to be within the Common Travel Area and the rules for travelling to and from there are not the same as for the rest of the EU or other Schengen countries. </a:t>
            </a:r>
            <a:endParaRPr lang="en-GB" sz="3200" dirty="0"/>
          </a:p>
        </p:txBody>
      </p:sp>
    </p:spTree>
    <p:extLst>
      <p:ext uri="{BB962C8B-B14F-4D97-AF65-F5344CB8AC3E}">
        <p14:creationId xmlns:p14="http://schemas.microsoft.com/office/powerpoint/2010/main" val="39190140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3820" y="345739"/>
            <a:ext cx="10515600" cy="6355849"/>
          </a:xfrm>
        </p:spPr>
        <p:txBody>
          <a:bodyPr>
            <a:normAutofit/>
          </a:bodyPr>
          <a:lstStyle/>
          <a:p>
            <a:r>
              <a:rPr lang="en-US" b="1" dirty="0"/>
              <a:t>Reporting Departure from and Arrival to the </a:t>
            </a:r>
            <a:r>
              <a:rPr lang="en-US" b="1" dirty="0" smtClean="0"/>
              <a:t>UK</a:t>
            </a:r>
          </a:p>
          <a:p>
            <a:pPr>
              <a:lnSpc>
                <a:spcPct val="100000"/>
              </a:lnSpc>
              <a:spcBef>
                <a:spcPts val="0"/>
              </a:spcBef>
            </a:pPr>
            <a:r>
              <a:rPr lang="en-US" dirty="0" smtClean="0"/>
              <a:t>In </a:t>
            </a:r>
            <a:r>
              <a:rPr lang="en-US" dirty="0"/>
              <a:t>principle the rules which </a:t>
            </a:r>
            <a:r>
              <a:rPr lang="en-US" dirty="0" smtClean="0"/>
              <a:t>previously applied </a:t>
            </a:r>
            <a:r>
              <a:rPr lang="en-US" dirty="0"/>
              <a:t>to voyages from UK to non-EU countries (e.g. the Channel Islands) </a:t>
            </a:r>
            <a:r>
              <a:rPr lang="en-US" dirty="0" smtClean="0"/>
              <a:t>now </a:t>
            </a:r>
            <a:r>
              <a:rPr lang="en-US" dirty="0"/>
              <a:t>apply </a:t>
            </a:r>
            <a:r>
              <a:rPr lang="en-US" dirty="0" smtClean="0"/>
              <a:t>to </a:t>
            </a:r>
            <a:r>
              <a:rPr lang="en-US" dirty="0"/>
              <a:t>voyages to the EU/Schengen Countries. Whilst these rules have largely been ignored over many years for voyages to and from the Channel islands it would be unwise to assume that they will be ignored in the new post Brexit situation.</a:t>
            </a:r>
            <a:endParaRPr lang="en-GB" dirty="0"/>
          </a:p>
          <a:p>
            <a:pPr>
              <a:lnSpc>
                <a:spcPct val="100000"/>
              </a:lnSpc>
              <a:spcBef>
                <a:spcPts val="0"/>
              </a:spcBef>
            </a:pPr>
            <a:r>
              <a:rPr lang="en-US" dirty="0" smtClean="0"/>
              <a:t>Border </a:t>
            </a:r>
            <a:r>
              <a:rPr lang="en-US" dirty="0"/>
              <a:t>Force have recently introduced an online system which many people will find easier to use and is the preferred method of notification. See </a:t>
            </a:r>
            <a:r>
              <a:rPr lang="en-US" b="1" dirty="0">
                <a:hlinkClick r:id="rId2"/>
              </a:rPr>
              <a:t>UK Government launches new online platform for pleasure craft to register arrival and departure to and from the UK</a:t>
            </a:r>
            <a:r>
              <a:rPr lang="en-US" dirty="0"/>
              <a:t>.</a:t>
            </a:r>
            <a:endParaRPr lang="en-GB" dirty="0"/>
          </a:p>
          <a:p>
            <a:endParaRPr lang="en-GB" dirty="0"/>
          </a:p>
        </p:txBody>
      </p:sp>
    </p:spTree>
    <p:extLst>
      <p:ext uri="{BB962C8B-B14F-4D97-AF65-F5344CB8AC3E}">
        <p14:creationId xmlns:p14="http://schemas.microsoft.com/office/powerpoint/2010/main" val="973494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2294"/>
            <a:ext cx="10515600" cy="813970"/>
          </a:xfrm>
        </p:spPr>
        <p:txBody>
          <a:bodyPr>
            <a:normAutofit/>
          </a:bodyPr>
          <a:lstStyle/>
          <a:p>
            <a:pPr algn="ctr"/>
            <a:r>
              <a:rPr lang="en-GB" altLang="en-US" sz="4800" b="1" dirty="0"/>
              <a:t>Departure from </a:t>
            </a:r>
            <a:r>
              <a:rPr lang="en-GB" altLang="en-US" sz="4800" b="1" dirty="0" smtClean="0"/>
              <a:t>UK</a:t>
            </a:r>
            <a:endParaRPr lang="en-GB" sz="4800" dirty="0"/>
          </a:p>
        </p:txBody>
      </p:sp>
      <p:sp>
        <p:nvSpPr>
          <p:cNvPr id="3" name="Content Placeholder 2"/>
          <p:cNvSpPr>
            <a:spLocks noGrp="1"/>
          </p:cNvSpPr>
          <p:nvPr>
            <p:ph idx="1"/>
          </p:nvPr>
        </p:nvSpPr>
        <p:spPr>
          <a:xfrm>
            <a:off x="192505" y="826997"/>
            <a:ext cx="11766884" cy="5874591"/>
          </a:xfrm>
        </p:spPr>
        <p:txBody>
          <a:bodyPr>
            <a:normAutofit/>
          </a:bodyPr>
          <a:lstStyle/>
          <a:p>
            <a:r>
              <a:rPr lang="en-GB" b="1" dirty="0" smtClean="0"/>
              <a:t>The UK Border </a:t>
            </a:r>
            <a:r>
              <a:rPr lang="en-GB" b="1" dirty="0"/>
              <a:t>Force has introduced a new way for those travelling to and from the UK on pleasure craft to report their journey. </a:t>
            </a:r>
            <a:endParaRPr lang="en-GB" dirty="0"/>
          </a:p>
          <a:p>
            <a:r>
              <a:rPr lang="en-GB" dirty="0"/>
              <a:t>Anyone who owns, or is responsible for, a pleasure craft that sails to or from the UK is required to provide information about: </a:t>
            </a:r>
            <a:endParaRPr lang="en-GB" dirty="0" smtClean="0"/>
          </a:p>
          <a:p>
            <a:pPr lvl="1"/>
            <a:r>
              <a:rPr lang="en-GB" dirty="0" smtClean="0"/>
              <a:t>the </a:t>
            </a:r>
            <a:r>
              <a:rPr lang="en-GB" dirty="0"/>
              <a:t>vessel </a:t>
            </a:r>
          </a:p>
          <a:p>
            <a:pPr lvl="1"/>
            <a:r>
              <a:rPr lang="en-GB" dirty="0"/>
              <a:t>the voyage </a:t>
            </a:r>
          </a:p>
          <a:p>
            <a:pPr lvl="1"/>
            <a:r>
              <a:rPr lang="en-GB" dirty="0"/>
              <a:t>individuals on board </a:t>
            </a:r>
          </a:p>
          <a:p>
            <a:pPr lvl="1"/>
            <a:r>
              <a:rPr lang="en-GB" dirty="0"/>
              <a:t>goods on board </a:t>
            </a:r>
          </a:p>
          <a:p>
            <a:r>
              <a:rPr lang="en-GB" dirty="0"/>
              <a:t>This was previously done through a downloadable C1331 form. This has now been replaced with a faster, simpler and editable digital form that can be submitted </a:t>
            </a:r>
            <a:r>
              <a:rPr lang="en-GB" dirty="0" smtClean="0"/>
              <a:t>online, </a:t>
            </a:r>
            <a:r>
              <a:rPr lang="en-GB" b="1" i="1" dirty="0">
                <a:solidFill>
                  <a:srgbClr val="FF0000"/>
                </a:solidFill>
              </a:rPr>
              <a:t>single Pleasure Craft Reporting (</a:t>
            </a:r>
            <a:r>
              <a:rPr lang="en-GB" b="1" i="1" dirty="0" err="1">
                <a:solidFill>
                  <a:srgbClr val="FF0000"/>
                </a:solidFill>
              </a:rPr>
              <a:t>sPCR</a:t>
            </a:r>
            <a:r>
              <a:rPr lang="en-GB" b="1" i="1" dirty="0" smtClean="0">
                <a:solidFill>
                  <a:srgbClr val="FF0000"/>
                </a:solidFill>
              </a:rPr>
              <a:t>)</a:t>
            </a:r>
          </a:p>
          <a:p>
            <a:r>
              <a:rPr lang="en-GB" b="1" dirty="0" smtClean="0"/>
              <a:t>The paper C1331 form can still be used.</a:t>
            </a:r>
            <a:endParaRPr lang="en-GB" b="1" dirty="0"/>
          </a:p>
        </p:txBody>
      </p:sp>
    </p:spTree>
    <p:extLst>
      <p:ext uri="{BB962C8B-B14F-4D97-AF65-F5344CB8AC3E}">
        <p14:creationId xmlns:p14="http://schemas.microsoft.com/office/powerpoint/2010/main" val="309022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altLang="en-US" sz="4800" b="1" dirty="0"/>
              <a:t>The Basics - for the EU and EEA</a:t>
            </a:r>
          </a:p>
        </p:txBody>
      </p:sp>
      <p:sp>
        <p:nvSpPr>
          <p:cNvPr id="6" name="Text Box 5"/>
          <p:cNvSpPr txBox="1"/>
          <p:nvPr/>
        </p:nvSpPr>
        <p:spPr>
          <a:xfrm>
            <a:off x="434975" y="2072005"/>
            <a:ext cx="11139805" cy="3046988"/>
          </a:xfrm>
          <a:prstGeom prst="rect">
            <a:avLst/>
          </a:prstGeom>
          <a:noFill/>
        </p:spPr>
        <p:txBody>
          <a:bodyPr wrap="square" rtlCol="0">
            <a:spAutoFit/>
          </a:bodyPr>
          <a:lstStyle/>
          <a:p>
            <a:pPr marL="457200" indent="-457200">
              <a:buAutoNum type="arabicPeriod"/>
            </a:pPr>
            <a:r>
              <a:rPr lang="en-GB" altLang="en-US" sz="2400" dirty="0"/>
              <a:t>The rules and regulations for people and the rules and regulations for boats entering the EU are completely </a:t>
            </a:r>
            <a:r>
              <a:rPr lang="en-GB" altLang="en-US" sz="2400" dirty="0" smtClean="0"/>
              <a:t>separate</a:t>
            </a:r>
            <a:endParaRPr lang="en-GB" altLang="en-US" sz="2400" dirty="0"/>
          </a:p>
          <a:p>
            <a:pPr marL="457200" indent="-457200">
              <a:buAutoNum type="arabicPeriod"/>
            </a:pPr>
            <a:endParaRPr lang="en-GB" altLang="en-US" sz="2400" dirty="0"/>
          </a:p>
          <a:p>
            <a:pPr marL="457200" indent="-457200">
              <a:buAutoNum type="arabicPeriod"/>
            </a:pPr>
            <a:r>
              <a:rPr lang="en-GB" altLang="en-US" sz="2400" dirty="0"/>
              <a:t>The </a:t>
            </a:r>
            <a:r>
              <a:rPr lang="en-GB" altLang="en-US" sz="2400" dirty="0">
                <a:sym typeface="+mn-ea"/>
              </a:rPr>
              <a:t>rules and regulations</a:t>
            </a:r>
            <a:r>
              <a:rPr lang="en-GB" altLang="en-US" sz="2400" dirty="0"/>
              <a:t> </a:t>
            </a:r>
            <a:r>
              <a:rPr lang="en-GB" altLang="en-US" sz="2400" dirty="0" smtClean="0"/>
              <a:t>for people </a:t>
            </a:r>
            <a:r>
              <a:rPr lang="en-GB" altLang="en-US" sz="2400" dirty="0"/>
              <a:t>are covered by the Schengen agreement and individual countries immigration laws.</a:t>
            </a:r>
          </a:p>
          <a:p>
            <a:pPr marL="457200" indent="-457200">
              <a:buAutoNum type="arabicPeriod"/>
            </a:pPr>
            <a:endParaRPr lang="en-GB" altLang="en-US" sz="2400" dirty="0"/>
          </a:p>
          <a:p>
            <a:pPr marL="457200" indent="-457200">
              <a:buAutoNum type="arabicPeriod"/>
            </a:pPr>
            <a:r>
              <a:rPr lang="en-GB" altLang="en-US" sz="2400" dirty="0">
                <a:sym typeface="+mn-ea"/>
              </a:rPr>
              <a:t>Importation rules and regulations</a:t>
            </a:r>
            <a:r>
              <a:rPr lang="en-GB" altLang="en-US" sz="2400" dirty="0"/>
              <a:t> </a:t>
            </a:r>
            <a:r>
              <a:rPr lang="en-GB" altLang="en-US" sz="2400" dirty="0" smtClean="0"/>
              <a:t>for boats entering the EU are </a:t>
            </a:r>
            <a:r>
              <a:rPr lang="en-GB" altLang="en-US" sz="2400" dirty="0"/>
              <a:t>covered by EU </a:t>
            </a:r>
            <a:r>
              <a:rPr lang="en-GB" altLang="en-US" sz="2400" dirty="0" smtClean="0"/>
              <a:t>customs regulations. </a:t>
            </a:r>
            <a:endParaRPr lang="en-GB" alt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8399"/>
            <a:ext cx="10515600" cy="645528"/>
          </a:xfrm>
        </p:spPr>
        <p:txBody>
          <a:bodyPr>
            <a:normAutofit fontScale="90000"/>
          </a:bodyPr>
          <a:lstStyle/>
          <a:p>
            <a:r>
              <a:rPr lang="en-GB" b="1" dirty="0" err="1" smtClean="0"/>
              <a:t>sPCR</a:t>
            </a:r>
            <a:endParaRPr lang="en-GB" b="1" dirty="0"/>
          </a:p>
        </p:txBody>
      </p:sp>
      <p:sp>
        <p:nvSpPr>
          <p:cNvPr id="3" name="Content Placeholder 2"/>
          <p:cNvSpPr>
            <a:spLocks noGrp="1"/>
          </p:cNvSpPr>
          <p:nvPr>
            <p:ph idx="1"/>
          </p:nvPr>
        </p:nvSpPr>
        <p:spPr>
          <a:xfrm>
            <a:off x="276727" y="649704"/>
            <a:ext cx="11706726" cy="5859379"/>
          </a:xfrm>
        </p:spPr>
        <p:txBody>
          <a:bodyPr>
            <a:normAutofit/>
          </a:bodyPr>
          <a:lstStyle/>
          <a:p>
            <a:r>
              <a:rPr lang="en-GB" dirty="0"/>
              <a:t>New users of the online service - </a:t>
            </a:r>
            <a:r>
              <a:rPr lang="en-GB" b="1" dirty="0">
                <a:hlinkClick r:id="rId2"/>
              </a:rPr>
              <a:t>www.spcr.homeoffice.gov.uk</a:t>
            </a:r>
            <a:r>
              <a:rPr lang="en-GB" dirty="0"/>
              <a:t> - will first be required to complete a ‘once only’ account registration, before being required to ‘add a pleasure craft’, and then proceeding to submit voyage plan data including:</a:t>
            </a:r>
          </a:p>
          <a:p>
            <a:pPr lvl="1"/>
            <a:r>
              <a:rPr lang="en-GB" dirty="0"/>
              <a:t>Boat Registration Number</a:t>
            </a:r>
          </a:p>
          <a:p>
            <a:pPr lvl="1"/>
            <a:r>
              <a:rPr lang="en-GB" dirty="0"/>
              <a:t>MMSI and </a:t>
            </a:r>
            <a:r>
              <a:rPr lang="en-GB" dirty="0" err="1"/>
              <a:t>Callsign</a:t>
            </a:r>
            <a:endParaRPr lang="en-GB" dirty="0"/>
          </a:p>
          <a:p>
            <a:pPr lvl="1"/>
            <a:r>
              <a:rPr lang="en-GB" dirty="0"/>
              <a:t>AIS –an AIS transponder, not just a receiver</a:t>
            </a:r>
          </a:p>
          <a:p>
            <a:pPr lvl="1"/>
            <a:r>
              <a:rPr lang="en-GB" dirty="0"/>
              <a:t>Skipper's details</a:t>
            </a:r>
          </a:p>
          <a:p>
            <a:pPr lvl="1"/>
            <a:r>
              <a:rPr lang="en-GB" dirty="0"/>
              <a:t>Full names, date and place of birth, passport or travel document details for all people on board</a:t>
            </a:r>
          </a:p>
          <a:p>
            <a:pPr lvl="1"/>
            <a:r>
              <a:rPr lang="en-GB" dirty="0"/>
              <a:t>Goods documentation</a:t>
            </a:r>
          </a:p>
          <a:p>
            <a:pPr lvl="1"/>
            <a:r>
              <a:rPr lang="en-GB" dirty="0"/>
              <a:t>Date and estimated departure and arrival locations and times for your voyage plan</a:t>
            </a:r>
          </a:p>
          <a:p>
            <a:r>
              <a:rPr lang="en-GB" dirty="0"/>
              <a:t>The voyage plan must be submitted at least 2 hours but not more than 24 hours before departure.</a:t>
            </a:r>
          </a:p>
          <a:p>
            <a:endParaRPr lang="en-GB" dirty="0"/>
          </a:p>
        </p:txBody>
      </p:sp>
    </p:spTree>
    <p:extLst>
      <p:ext uri="{BB962C8B-B14F-4D97-AF65-F5344CB8AC3E}">
        <p14:creationId xmlns:p14="http://schemas.microsoft.com/office/powerpoint/2010/main" val="15722712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2821" y="658561"/>
            <a:ext cx="11550315" cy="5766301"/>
          </a:xfrm>
        </p:spPr>
        <p:txBody>
          <a:bodyPr>
            <a:normAutofit lnSpcReduction="10000"/>
          </a:bodyPr>
          <a:lstStyle/>
          <a:p>
            <a:pPr marL="0" indent="0">
              <a:buNone/>
            </a:pPr>
            <a:r>
              <a:rPr lang="en-GB" dirty="0"/>
              <a:t>For those concerned about giving estimates of departure and especially arrival time, the ‘beta’ version allows a two-hour range. The Cruising Association has discussed with UK Border Force the difficulty of giving relatively precise arrival times at the end of longer passages, and the UK Border Force advice is to give your best estimate and then update your report if you believe that either your arrival place will change, or the time will be outside the range you gave. Data can be updated online or skippers can telephone the appropriate UK Border Force Operational </a:t>
            </a:r>
            <a:r>
              <a:rPr lang="en-GB" dirty="0" smtClean="0"/>
              <a:t>centre </a:t>
            </a:r>
            <a:r>
              <a:rPr lang="en-GB" dirty="0"/>
              <a:t>for the area of your arrival as soon as you can reasonably do so</a:t>
            </a:r>
            <a:r>
              <a:rPr lang="en-GB" dirty="0" smtClean="0"/>
              <a:t>.</a:t>
            </a:r>
          </a:p>
          <a:p>
            <a:pPr marL="0" indent="0">
              <a:buNone/>
            </a:pPr>
            <a:r>
              <a:rPr lang="en-GB" dirty="0" smtClean="0"/>
              <a:t>The </a:t>
            </a:r>
            <a:r>
              <a:rPr lang="en-GB" dirty="0"/>
              <a:t>boundaries for the </a:t>
            </a:r>
            <a:r>
              <a:rPr lang="en-GB" dirty="0" smtClean="0"/>
              <a:t>Border </a:t>
            </a:r>
            <a:r>
              <a:rPr lang="en-GB" dirty="0"/>
              <a:t>Force Operational Areas are approximately as follows:</a:t>
            </a:r>
            <a:br>
              <a:rPr lang="en-GB" dirty="0"/>
            </a:br>
            <a:r>
              <a:rPr lang="en-GB" b="1" dirty="0"/>
              <a:t>North</a:t>
            </a:r>
            <a:r>
              <a:rPr lang="en-GB" dirty="0"/>
              <a:t> - everything north of the Wash and Aberystwyth / Tel: +44 (0)300 106 5725</a:t>
            </a:r>
            <a:br>
              <a:rPr lang="en-GB" dirty="0"/>
            </a:br>
            <a:r>
              <a:rPr lang="en-GB" b="1" dirty="0"/>
              <a:t>Central</a:t>
            </a:r>
            <a:r>
              <a:rPr lang="en-GB" dirty="0"/>
              <a:t> - Whitstable to the Wash / Tel: +44 (0)300 072 4322</a:t>
            </a:r>
            <a:br>
              <a:rPr lang="en-GB" dirty="0"/>
            </a:br>
            <a:r>
              <a:rPr lang="en-GB" b="1" dirty="0"/>
              <a:t>South</a:t>
            </a:r>
            <a:r>
              <a:rPr lang="en-GB" dirty="0"/>
              <a:t> - Eastbourne to Aberystwyth / Tel: +44 (0)1293 501266</a:t>
            </a:r>
            <a:br>
              <a:rPr lang="en-GB" dirty="0"/>
            </a:br>
            <a:r>
              <a:rPr lang="en-GB" b="1" dirty="0"/>
              <a:t>South East</a:t>
            </a:r>
            <a:r>
              <a:rPr lang="en-GB" dirty="0"/>
              <a:t> - Whitstable to Eastbourne / Tel: +44 (0)130 329 9157</a:t>
            </a:r>
          </a:p>
          <a:p>
            <a:pPr marL="0" indent="0">
              <a:buNone/>
            </a:pPr>
            <a:endParaRPr lang="en-GB" dirty="0"/>
          </a:p>
        </p:txBody>
      </p:sp>
      <p:sp>
        <p:nvSpPr>
          <p:cNvPr id="4" name="Title 1"/>
          <p:cNvSpPr>
            <a:spLocks noGrp="1"/>
          </p:cNvSpPr>
          <p:nvPr>
            <p:ph type="title"/>
          </p:nvPr>
        </p:nvSpPr>
        <p:spPr>
          <a:xfrm>
            <a:off x="838200" y="88399"/>
            <a:ext cx="10515600" cy="645528"/>
          </a:xfrm>
        </p:spPr>
        <p:txBody>
          <a:bodyPr>
            <a:normAutofit fontScale="90000"/>
          </a:bodyPr>
          <a:lstStyle/>
          <a:p>
            <a:r>
              <a:rPr lang="en-GB" b="1" dirty="0" err="1" smtClean="0"/>
              <a:t>sPCR</a:t>
            </a:r>
            <a:endParaRPr lang="en-GB" b="1" dirty="0"/>
          </a:p>
        </p:txBody>
      </p:sp>
    </p:spTree>
    <p:extLst>
      <p:ext uri="{BB962C8B-B14F-4D97-AF65-F5344CB8AC3E}">
        <p14:creationId xmlns:p14="http://schemas.microsoft.com/office/powerpoint/2010/main" val="4839420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02105" y="1"/>
            <a:ext cx="10515600" cy="902368"/>
          </a:xfrm>
        </p:spPr>
        <p:txBody>
          <a:bodyPr>
            <a:normAutofit/>
          </a:bodyPr>
          <a:lstStyle/>
          <a:p>
            <a:pPr algn="ctr"/>
            <a:r>
              <a:rPr lang="en-GB" altLang="en-US" sz="4800" b="1" dirty="0"/>
              <a:t>Arriving in the </a:t>
            </a:r>
            <a:r>
              <a:rPr lang="en-GB" altLang="en-US" sz="4800" b="1" dirty="0" smtClean="0"/>
              <a:t>EU</a:t>
            </a:r>
            <a:endParaRPr lang="en-GB" altLang="en-US" sz="4800" b="1" dirty="0"/>
          </a:p>
        </p:txBody>
      </p:sp>
      <p:sp>
        <p:nvSpPr>
          <p:cNvPr id="5" name="Content Placeholder 4"/>
          <p:cNvSpPr>
            <a:spLocks noGrp="1"/>
          </p:cNvSpPr>
          <p:nvPr>
            <p:ph idx="1"/>
          </p:nvPr>
        </p:nvSpPr>
        <p:spPr>
          <a:xfrm>
            <a:off x="802105" y="802939"/>
            <a:ext cx="10515600" cy="5850524"/>
          </a:xfrm>
        </p:spPr>
        <p:txBody>
          <a:bodyPr>
            <a:noAutofit/>
          </a:bodyPr>
          <a:lstStyle/>
          <a:p>
            <a:pPr marL="0" indent="0">
              <a:buNone/>
            </a:pPr>
            <a:r>
              <a:rPr lang="en-US" sz="2400" b="1" dirty="0" smtClean="0"/>
              <a:t>General </a:t>
            </a:r>
            <a:r>
              <a:rPr lang="en-US" sz="2400" b="1" dirty="0"/>
              <a:t>Points</a:t>
            </a:r>
            <a:endParaRPr lang="en-GB" sz="2400" b="1" dirty="0"/>
          </a:p>
          <a:p>
            <a:pPr>
              <a:lnSpc>
                <a:spcPct val="100000"/>
              </a:lnSpc>
              <a:spcBef>
                <a:spcPts val="0"/>
              </a:spcBef>
            </a:pPr>
            <a:r>
              <a:rPr lang="en-US" sz="2400" dirty="0" smtClean="0"/>
              <a:t>The EU applies full Third Country immigration rules to UK citizens.</a:t>
            </a:r>
            <a:endParaRPr lang="en-GB" sz="2400" dirty="0" smtClean="0"/>
          </a:p>
          <a:p>
            <a:pPr lvl="0">
              <a:lnSpc>
                <a:spcPct val="100000"/>
              </a:lnSpc>
              <a:spcBef>
                <a:spcPts val="0"/>
              </a:spcBef>
            </a:pPr>
            <a:r>
              <a:rPr lang="en-US" sz="2400" dirty="0" smtClean="0"/>
              <a:t>This </a:t>
            </a:r>
            <a:r>
              <a:rPr lang="en-US" sz="2400" dirty="0"/>
              <a:t>means registering arrival in and departure from the EU via immigration officials</a:t>
            </a:r>
            <a:r>
              <a:rPr lang="en-US" sz="2400" dirty="0" smtClean="0"/>
              <a:t>..</a:t>
            </a:r>
            <a:endParaRPr lang="en-GB" sz="2400" dirty="0"/>
          </a:p>
          <a:p>
            <a:pPr lvl="0">
              <a:lnSpc>
                <a:spcPct val="100000"/>
              </a:lnSpc>
              <a:spcBef>
                <a:spcPts val="0"/>
              </a:spcBef>
            </a:pPr>
            <a:r>
              <a:rPr lang="en-US" sz="2400" dirty="0" smtClean="0"/>
              <a:t>The online </a:t>
            </a:r>
            <a:r>
              <a:rPr lang="en-US" sz="2400" dirty="0"/>
              <a:t>application for a visa waiver and electronic reporting of entry to the Schengen area by non-EU crew members via the new electronic ETIAS/EES (schemes) </a:t>
            </a:r>
            <a:r>
              <a:rPr lang="en-US" sz="2400" dirty="0" smtClean="0"/>
              <a:t>has been delayed yet again. Both may go live towards the end of 2023. ETIAS is the EU version of the USA ESTA visa waiver. EES is the EU Entry Exit System and will replace passport stamping. </a:t>
            </a:r>
            <a:endParaRPr lang="en-GB" sz="2400" dirty="0"/>
          </a:p>
          <a:p>
            <a:pPr lvl="0">
              <a:lnSpc>
                <a:spcPct val="100000"/>
              </a:lnSpc>
              <a:spcBef>
                <a:spcPts val="0"/>
              </a:spcBef>
            </a:pPr>
            <a:r>
              <a:rPr lang="en-US" sz="2400" dirty="0" smtClean="0"/>
              <a:t>Nationals </a:t>
            </a:r>
            <a:r>
              <a:rPr lang="en-US" sz="2400" dirty="0"/>
              <a:t>of countries outside the EU or Schengen countries are not permitted to spend more than</a:t>
            </a:r>
            <a:r>
              <a:rPr lang="en-US" sz="2400" dirty="0">
                <a:solidFill>
                  <a:srgbClr val="FF0000"/>
                </a:solidFill>
              </a:rPr>
              <a:t> 90 days out of 180 days </a:t>
            </a:r>
            <a:r>
              <a:rPr lang="en-US" sz="2400" dirty="0"/>
              <a:t>(counted on a rolling basis) in the Schengen area </a:t>
            </a:r>
            <a:r>
              <a:rPr lang="en-US" sz="2400" dirty="0" smtClean="0"/>
              <a:t>if they do not have </a:t>
            </a:r>
            <a:r>
              <a:rPr lang="en-US" sz="2400" dirty="0"/>
              <a:t>a </a:t>
            </a:r>
            <a:r>
              <a:rPr lang="en-US" sz="2400" dirty="0" smtClean="0"/>
              <a:t>Country visa or Residency permit. </a:t>
            </a:r>
            <a:r>
              <a:rPr lang="en-US" sz="2400" dirty="0"/>
              <a:t>Some nationalities (not UK) must apply for a </a:t>
            </a:r>
            <a:r>
              <a:rPr lang="en-US" sz="2400" dirty="0" smtClean="0"/>
              <a:t>Schengen visa </a:t>
            </a:r>
            <a:r>
              <a:rPr lang="en-US" sz="2400" dirty="0"/>
              <a:t>for any length of stay. All passports should be stamped by border authorities on entry to and exit from the Schengen area</a:t>
            </a:r>
            <a:r>
              <a:rPr lang="en-US" sz="2400" dirty="0" smtClean="0"/>
              <a:t>.</a:t>
            </a:r>
            <a:endParaRPr lang="en-GB"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0947"/>
            <a:ext cx="10515600" cy="5816016"/>
          </a:xfrm>
        </p:spPr>
        <p:txBody>
          <a:bodyPr/>
          <a:lstStyle/>
          <a:p>
            <a:pPr marL="0" indent="0" algn="ctr">
              <a:buNone/>
            </a:pPr>
            <a:r>
              <a:rPr lang="en-GB" sz="3200" b="1" dirty="0" smtClean="0"/>
              <a:t>Arriving in the EU</a:t>
            </a:r>
          </a:p>
          <a:p>
            <a:pPr marL="0" indent="0">
              <a:buNone/>
            </a:pPr>
            <a:r>
              <a:rPr lang="en-GB" b="1" dirty="0" smtClean="0"/>
              <a:t>On arrival</a:t>
            </a:r>
          </a:p>
          <a:p>
            <a:r>
              <a:rPr lang="en-GB" dirty="0" smtClean="0"/>
              <a:t>Arrival for private yachts must be at a designated port of entry.</a:t>
            </a:r>
          </a:p>
          <a:p>
            <a:r>
              <a:rPr lang="en-US" dirty="0"/>
              <a:t>Q flag should be flown on entering EU territorial waters (from 12 miles offshore). The exception to this is that </a:t>
            </a:r>
            <a:r>
              <a:rPr lang="en-US" dirty="0" smtClean="0"/>
              <a:t>the Q flag </a:t>
            </a:r>
            <a:r>
              <a:rPr lang="en-US" dirty="0"/>
              <a:t>should ONLY be flown if entering France with goods to declare</a:t>
            </a:r>
            <a:r>
              <a:rPr lang="en-US" dirty="0" smtClean="0"/>
              <a:t>.</a:t>
            </a:r>
          </a:p>
          <a:p>
            <a:r>
              <a:rPr lang="en-US" dirty="0"/>
              <a:t>Private yachts should report their arrival to border authorities</a:t>
            </a:r>
            <a:r>
              <a:rPr lang="en-US" dirty="0" smtClean="0"/>
              <a:t>. This is essential for your passports to be stamped. Bear in mind that to be in the EU without completing the entry formalities means that you are an illegal immigrant! </a:t>
            </a:r>
          </a:p>
          <a:p>
            <a:pPr lvl="0"/>
            <a:r>
              <a:rPr lang="en-US" dirty="0"/>
              <a:t>Ensure you have good records to show that either the vessel has the status of EU VAT paid or the vessel has arrived from outside the EU and has not continuously been in the EU for the previous 18 </a:t>
            </a:r>
            <a:r>
              <a:rPr lang="en-US" dirty="0" smtClean="0"/>
              <a:t>months.</a:t>
            </a:r>
            <a:endParaRPr lang="en-GB" dirty="0"/>
          </a:p>
          <a:p>
            <a:endParaRPr lang="en-US" dirty="0" smtClean="0"/>
          </a:p>
          <a:p>
            <a:endParaRPr lang="en-GB" dirty="0"/>
          </a:p>
        </p:txBody>
      </p:sp>
    </p:spTree>
    <p:extLst>
      <p:ext uri="{BB962C8B-B14F-4D97-AF65-F5344CB8AC3E}">
        <p14:creationId xmlns:p14="http://schemas.microsoft.com/office/powerpoint/2010/main" val="36549238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187"/>
            <a:ext cx="10515600" cy="1325563"/>
          </a:xfrm>
        </p:spPr>
        <p:txBody>
          <a:bodyPr/>
          <a:lstStyle/>
          <a:p>
            <a:r>
              <a:rPr lang="en-GB" b="1" dirty="0" smtClean="0"/>
              <a:t>Arrival in the Netherlands </a:t>
            </a:r>
            <a:r>
              <a:rPr lang="en-GB" sz="2800" b="1" dirty="0" smtClean="0"/>
              <a:t>(from </a:t>
            </a:r>
            <a:r>
              <a:rPr lang="en-GB" sz="2800" b="1" dirty="0"/>
              <a:t>D</a:t>
            </a:r>
            <a:r>
              <a:rPr lang="en-GB" sz="2800" b="1" dirty="0" smtClean="0"/>
              <a:t>utch CA representative)</a:t>
            </a:r>
            <a:endParaRPr lang="en-GB" sz="2800" b="1" dirty="0"/>
          </a:p>
        </p:txBody>
      </p:sp>
      <p:sp>
        <p:nvSpPr>
          <p:cNvPr id="3" name="Content Placeholder 2"/>
          <p:cNvSpPr>
            <a:spLocks noGrp="1"/>
          </p:cNvSpPr>
          <p:nvPr>
            <p:ph idx="1"/>
          </p:nvPr>
        </p:nvSpPr>
        <p:spPr>
          <a:xfrm>
            <a:off x="838200" y="1103704"/>
            <a:ext cx="10515600" cy="5285063"/>
          </a:xfrm>
        </p:spPr>
        <p:txBody>
          <a:bodyPr>
            <a:normAutofit fontScale="92500"/>
          </a:bodyPr>
          <a:lstStyle/>
          <a:p>
            <a:r>
              <a:rPr lang="en-GB" u="sng" dirty="0"/>
              <a:t>Immigration formalities</a:t>
            </a:r>
            <a:endParaRPr lang="en-GB" dirty="0"/>
          </a:p>
          <a:p>
            <a:pPr marL="0" indent="0">
              <a:buNone/>
            </a:pPr>
            <a:r>
              <a:rPr lang="en-GB" dirty="0"/>
              <a:t>Before entering the Dutch territorial waters, coming from a destination outside the Schengen area (e.g. Ireland or the UK), you have to submit basic crew and passenger details by e-mail to the immigration border force (</a:t>
            </a:r>
            <a:r>
              <a:rPr lang="en-GB" i="1" dirty="0" err="1"/>
              <a:t>Koninklijke</a:t>
            </a:r>
            <a:r>
              <a:rPr lang="en-GB" i="1" dirty="0"/>
              <a:t> </a:t>
            </a:r>
            <a:r>
              <a:rPr lang="en-GB" i="1" dirty="0" err="1"/>
              <a:t>Marechaussee</a:t>
            </a:r>
            <a:r>
              <a:rPr lang="en-GB" dirty="0"/>
              <a:t> or the </a:t>
            </a:r>
            <a:r>
              <a:rPr lang="en-GB" i="1" dirty="0" err="1"/>
              <a:t>Zeehavenpolitie</a:t>
            </a:r>
            <a:r>
              <a:rPr lang="en-GB" dirty="0"/>
              <a:t> Rotterdam, depending on your destination in the Netherlands). They will acknowledge receipt and organise a visit to your boat. Nationals from non-EU countries need an entry and exit stamp in their passport for compliance with the 90 in 180 day rule </a:t>
            </a:r>
            <a:r>
              <a:rPr lang="en-GB" dirty="0" smtClean="0"/>
              <a:t>You </a:t>
            </a:r>
            <a:r>
              <a:rPr lang="en-GB" dirty="0"/>
              <a:t>need to await their visit to get such a stamp. On leaving the Schengen area with the boat, you have to give them ample notice of your intention to leave and they will visit your boat again for an exit stamp. If found in the Schengen area without an entry stamp (or with a stamp showing that you are exceeding the 90 in 180 day rule) you run the risk </a:t>
            </a:r>
            <a:r>
              <a:rPr lang="en-GB" dirty="0" smtClean="0"/>
              <a:t>of being </a:t>
            </a:r>
            <a:r>
              <a:rPr lang="en-GB" dirty="0"/>
              <a:t>considered an illegal alien (fines/removal). Flying a Q-flag is not required</a:t>
            </a:r>
            <a:r>
              <a:rPr lang="en-GB" dirty="0" smtClean="0"/>
              <a:t>.</a:t>
            </a:r>
            <a:endParaRPr lang="en-GB" dirty="0"/>
          </a:p>
        </p:txBody>
      </p:sp>
    </p:spTree>
    <p:extLst>
      <p:ext uri="{BB962C8B-B14F-4D97-AF65-F5344CB8AC3E}">
        <p14:creationId xmlns:p14="http://schemas.microsoft.com/office/powerpoint/2010/main" val="15223081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187"/>
            <a:ext cx="10515600" cy="1325563"/>
          </a:xfrm>
        </p:spPr>
        <p:txBody>
          <a:bodyPr/>
          <a:lstStyle/>
          <a:p>
            <a:r>
              <a:rPr lang="en-GB" b="1" dirty="0" smtClean="0"/>
              <a:t>Arrival in France</a:t>
            </a:r>
            <a:endParaRPr lang="en-GB" sz="2800" b="1" dirty="0"/>
          </a:p>
        </p:txBody>
      </p:sp>
      <p:sp>
        <p:nvSpPr>
          <p:cNvPr id="3" name="Content Placeholder 2"/>
          <p:cNvSpPr>
            <a:spLocks noGrp="1"/>
          </p:cNvSpPr>
          <p:nvPr>
            <p:ph idx="1"/>
          </p:nvPr>
        </p:nvSpPr>
        <p:spPr>
          <a:xfrm>
            <a:off x="838200" y="1103704"/>
            <a:ext cx="10515600" cy="5285063"/>
          </a:xfrm>
        </p:spPr>
        <p:txBody>
          <a:bodyPr>
            <a:normAutofit/>
          </a:bodyPr>
          <a:lstStyle/>
          <a:p>
            <a:pPr marL="0" indent="0">
              <a:buNone/>
            </a:pPr>
            <a:r>
              <a:rPr lang="en-GB" sz="3200" b="1" dirty="0"/>
              <a:t>Immigration </a:t>
            </a:r>
            <a:r>
              <a:rPr lang="en-GB" sz="3200" b="1" dirty="0" smtClean="0"/>
              <a:t>formalities</a:t>
            </a:r>
          </a:p>
          <a:p>
            <a:r>
              <a:rPr lang="en-GB" sz="3200" dirty="0" smtClean="0"/>
              <a:t>This is very fluid. It is recommended that you visit the RYA site:</a:t>
            </a:r>
          </a:p>
          <a:p>
            <a:pPr marL="0" indent="0">
              <a:buNone/>
            </a:pPr>
            <a:r>
              <a:rPr lang="en-GB" sz="3200" b="1" dirty="0" smtClean="0">
                <a:solidFill>
                  <a:schemeClr val="accent1">
                    <a:lumMod val="75000"/>
                  </a:schemeClr>
                </a:solidFill>
              </a:rPr>
              <a:t>https</a:t>
            </a:r>
            <a:r>
              <a:rPr lang="en-GB" sz="3200" b="1" dirty="0">
                <a:solidFill>
                  <a:schemeClr val="accent1">
                    <a:lumMod val="75000"/>
                  </a:schemeClr>
                </a:solidFill>
              </a:rPr>
              <a:t>://</a:t>
            </a:r>
            <a:r>
              <a:rPr lang="en-GB" sz="3200" b="1" dirty="0" smtClean="0">
                <a:solidFill>
                  <a:schemeClr val="accent1">
                    <a:lumMod val="75000"/>
                  </a:schemeClr>
                </a:solidFill>
              </a:rPr>
              <a:t>www.rya.org.uk/knowledge/abroad/country-specific-advice/france</a:t>
            </a:r>
            <a:endParaRPr lang="en-GB" sz="3200" b="1" dirty="0">
              <a:solidFill>
                <a:schemeClr val="accent1">
                  <a:lumMod val="75000"/>
                </a:schemeClr>
              </a:solidFill>
            </a:endParaRPr>
          </a:p>
        </p:txBody>
      </p:sp>
    </p:spTree>
    <p:extLst>
      <p:ext uri="{BB962C8B-B14F-4D97-AF65-F5344CB8AC3E}">
        <p14:creationId xmlns:p14="http://schemas.microsoft.com/office/powerpoint/2010/main" val="20411913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197"/>
            <a:ext cx="10515600" cy="1066633"/>
          </a:xfrm>
        </p:spPr>
        <p:txBody>
          <a:bodyPr/>
          <a:lstStyle/>
          <a:p>
            <a:pPr algn="ctr"/>
            <a:r>
              <a:rPr lang="en-GB" b="1" dirty="0" smtClean="0"/>
              <a:t>Ports of Entry</a:t>
            </a:r>
            <a:endParaRPr lang="en-GB" b="1" dirty="0"/>
          </a:p>
        </p:txBody>
      </p:sp>
      <p:sp>
        <p:nvSpPr>
          <p:cNvPr id="3" name="Content Placeholder 2"/>
          <p:cNvSpPr>
            <a:spLocks noGrp="1"/>
          </p:cNvSpPr>
          <p:nvPr>
            <p:ph idx="1"/>
          </p:nvPr>
        </p:nvSpPr>
        <p:spPr>
          <a:xfrm>
            <a:off x="838200" y="1043545"/>
            <a:ext cx="10515600" cy="5549760"/>
          </a:xfrm>
        </p:spPr>
        <p:txBody>
          <a:bodyPr>
            <a:normAutofit lnSpcReduction="10000"/>
          </a:bodyPr>
          <a:lstStyle/>
          <a:p>
            <a:pPr marL="0" indent="0">
              <a:buNone/>
            </a:pPr>
            <a:r>
              <a:rPr lang="en-GB" sz="3200" b="1" dirty="0" smtClean="0"/>
              <a:t>Holland</a:t>
            </a:r>
          </a:p>
          <a:p>
            <a:r>
              <a:rPr lang="en-GB" dirty="0"/>
              <a:t>Amsterdam </a:t>
            </a:r>
            <a:r>
              <a:rPr lang="en-GB" dirty="0" err="1" smtClean="0"/>
              <a:t>Ijmond</a:t>
            </a:r>
            <a:endParaRPr lang="en-GB" dirty="0" smtClean="0"/>
          </a:p>
          <a:p>
            <a:r>
              <a:rPr lang="en-GB" dirty="0"/>
              <a:t>Den </a:t>
            </a:r>
            <a:r>
              <a:rPr lang="en-GB" dirty="0" err="1" smtClean="0"/>
              <a:t>Helder</a:t>
            </a:r>
            <a:endParaRPr lang="en-GB" dirty="0" smtClean="0"/>
          </a:p>
          <a:p>
            <a:r>
              <a:rPr lang="en-GB" dirty="0" err="1" smtClean="0"/>
              <a:t>Eemshaven</a:t>
            </a:r>
            <a:endParaRPr lang="en-GB" dirty="0" smtClean="0"/>
          </a:p>
          <a:p>
            <a:r>
              <a:rPr lang="en-GB" dirty="0" smtClean="0"/>
              <a:t>Gent-</a:t>
            </a:r>
            <a:r>
              <a:rPr lang="en-GB" dirty="0" err="1" smtClean="0"/>
              <a:t>Terneuzen</a:t>
            </a:r>
            <a:endParaRPr lang="en-GB" dirty="0" smtClean="0"/>
          </a:p>
          <a:p>
            <a:r>
              <a:rPr lang="en-GB" dirty="0" smtClean="0"/>
              <a:t>Harlingen</a:t>
            </a:r>
          </a:p>
          <a:p>
            <a:r>
              <a:rPr lang="en-GB" dirty="0"/>
              <a:t>Hoek van </a:t>
            </a:r>
            <a:r>
              <a:rPr lang="en-GB" dirty="0" smtClean="0"/>
              <a:t>Holland/</a:t>
            </a:r>
            <a:r>
              <a:rPr lang="en-GB" dirty="0" err="1" smtClean="0"/>
              <a:t>Europoort</a:t>
            </a:r>
            <a:endParaRPr lang="en-GB" dirty="0" smtClean="0"/>
          </a:p>
          <a:p>
            <a:r>
              <a:rPr lang="en-GB" dirty="0" smtClean="0"/>
              <a:t>Rotterdam Havens</a:t>
            </a:r>
          </a:p>
          <a:p>
            <a:r>
              <a:rPr lang="en-GB" dirty="0" err="1" smtClean="0"/>
              <a:t>Scheveningen</a:t>
            </a:r>
            <a:endParaRPr lang="en-GB" dirty="0" smtClean="0"/>
          </a:p>
          <a:p>
            <a:r>
              <a:rPr lang="en-GB" dirty="0" smtClean="0"/>
              <a:t>Vlissingen</a:t>
            </a:r>
          </a:p>
          <a:p>
            <a:r>
              <a:rPr lang="en-GB" dirty="0"/>
              <a:t>IJmuiden</a:t>
            </a:r>
          </a:p>
        </p:txBody>
      </p:sp>
    </p:spTree>
    <p:extLst>
      <p:ext uri="{BB962C8B-B14F-4D97-AF65-F5344CB8AC3E}">
        <p14:creationId xmlns:p14="http://schemas.microsoft.com/office/powerpoint/2010/main" val="3649914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66633"/>
          </a:xfrm>
        </p:spPr>
        <p:txBody>
          <a:bodyPr/>
          <a:lstStyle/>
          <a:p>
            <a:pPr algn="ctr"/>
            <a:r>
              <a:rPr lang="en-GB" b="1" dirty="0" smtClean="0"/>
              <a:t>Ports of Entry</a:t>
            </a:r>
            <a:endParaRPr lang="en-GB" b="1" dirty="0"/>
          </a:p>
        </p:txBody>
      </p:sp>
      <p:sp>
        <p:nvSpPr>
          <p:cNvPr id="3" name="Content Placeholder 2"/>
          <p:cNvSpPr>
            <a:spLocks noGrp="1"/>
          </p:cNvSpPr>
          <p:nvPr>
            <p:ph idx="1"/>
          </p:nvPr>
        </p:nvSpPr>
        <p:spPr>
          <a:xfrm>
            <a:off x="838200" y="1476697"/>
            <a:ext cx="10515600" cy="5176766"/>
          </a:xfrm>
        </p:spPr>
        <p:txBody>
          <a:bodyPr/>
          <a:lstStyle/>
          <a:p>
            <a:pPr marL="0" indent="0">
              <a:buNone/>
            </a:pPr>
            <a:r>
              <a:rPr lang="en-GB" sz="3600" b="1" dirty="0" smtClean="0"/>
              <a:t>Belgium</a:t>
            </a:r>
          </a:p>
          <a:p>
            <a:r>
              <a:rPr lang="en-GB" dirty="0" smtClean="0"/>
              <a:t>Antwerp</a:t>
            </a:r>
          </a:p>
          <a:p>
            <a:r>
              <a:rPr lang="en-GB" dirty="0" err="1"/>
              <a:t>Blankenberge</a:t>
            </a:r>
            <a:r>
              <a:rPr lang="en-GB" dirty="0"/>
              <a:t> (via </a:t>
            </a:r>
            <a:r>
              <a:rPr lang="en-GB" dirty="0" err="1"/>
              <a:t>Zeebrugge</a:t>
            </a:r>
            <a:r>
              <a:rPr lang="en-GB" dirty="0" smtClean="0"/>
              <a:t>)</a:t>
            </a:r>
          </a:p>
          <a:p>
            <a:r>
              <a:rPr lang="en-GB" dirty="0" smtClean="0"/>
              <a:t>Ghent</a:t>
            </a:r>
          </a:p>
          <a:p>
            <a:r>
              <a:rPr lang="en-GB" dirty="0" err="1"/>
              <a:t>Nieuwpoort</a:t>
            </a:r>
            <a:r>
              <a:rPr lang="en-GB" dirty="0"/>
              <a:t> (via Ostend</a:t>
            </a:r>
            <a:r>
              <a:rPr lang="en-GB" dirty="0" smtClean="0"/>
              <a:t>)</a:t>
            </a:r>
          </a:p>
          <a:p>
            <a:r>
              <a:rPr lang="en-GB" dirty="0" smtClean="0"/>
              <a:t>Ostend</a:t>
            </a:r>
          </a:p>
          <a:p>
            <a:r>
              <a:rPr lang="en-GB" dirty="0" err="1"/>
              <a:t>Zeebrugge</a:t>
            </a:r>
            <a:endParaRPr lang="en-GB" dirty="0" smtClean="0"/>
          </a:p>
        </p:txBody>
      </p:sp>
    </p:spTree>
    <p:extLst>
      <p:ext uri="{BB962C8B-B14F-4D97-AF65-F5344CB8AC3E}">
        <p14:creationId xmlns:p14="http://schemas.microsoft.com/office/powerpoint/2010/main" val="5278907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0421"/>
            <a:ext cx="10515600" cy="1066633"/>
          </a:xfrm>
        </p:spPr>
        <p:txBody>
          <a:bodyPr/>
          <a:lstStyle/>
          <a:p>
            <a:pPr algn="ctr"/>
            <a:r>
              <a:rPr lang="en-GB" b="1" dirty="0" smtClean="0"/>
              <a:t>Ports of Entry</a:t>
            </a:r>
            <a:endParaRPr lang="en-GB" b="1" dirty="0"/>
          </a:p>
        </p:txBody>
      </p:sp>
      <p:sp>
        <p:nvSpPr>
          <p:cNvPr id="3" name="Content Placeholder 2"/>
          <p:cNvSpPr>
            <a:spLocks noGrp="1"/>
          </p:cNvSpPr>
          <p:nvPr>
            <p:ph idx="1"/>
          </p:nvPr>
        </p:nvSpPr>
        <p:spPr>
          <a:xfrm>
            <a:off x="838200" y="1211993"/>
            <a:ext cx="10515600" cy="5176766"/>
          </a:xfrm>
        </p:spPr>
        <p:txBody>
          <a:bodyPr>
            <a:normAutofit fontScale="92500" lnSpcReduction="10000"/>
          </a:bodyPr>
          <a:lstStyle/>
          <a:p>
            <a:pPr marL="0" indent="0">
              <a:buNone/>
            </a:pPr>
            <a:r>
              <a:rPr lang="en-GB" sz="3600" b="1" dirty="0" smtClean="0"/>
              <a:t>France</a:t>
            </a:r>
          </a:p>
          <a:p>
            <a:r>
              <a:rPr lang="en-GB" dirty="0" smtClean="0"/>
              <a:t>Caen-</a:t>
            </a:r>
            <a:r>
              <a:rPr lang="en-GB" dirty="0" err="1" smtClean="0"/>
              <a:t>Ouistreham</a:t>
            </a:r>
            <a:endParaRPr lang="en-GB" dirty="0" smtClean="0"/>
          </a:p>
          <a:p>
            <a:r>
              <a:rPr lang="en-GB" dirty="0" smtClean="0"/>
              <a:t>Calais</a:t>
            </a:r>
          </a:p>
          <a:p>
            <a:r>
              <a:rPr lang="en-GB" dirty="0" smtClean="0"/>
              <a:t>Cherbourg</a:t>
            </a:r>
          </a:p>
          <a:p>
            <a:r>
              <a:rPr lang="en-GB" dirty="0" smtClean="0"/>
              <a:t>Dieppe</a:t>
            </a:r>
          </a:p>
          <a:p>
            <a:r>
              <a:rPr lang="en-GB" dirty="0" err="1" smtClean="0"/>
              <a:t>Douvres</a:t>
            </a:r>
            <a:endParaRPr lang="en-GB" dirty="0" smtClean="0"/>
          </a:p>
          <a:p>
            <a:r>
              <a:rPr lang="en-GB" dirty="0" err="1" smtClean="0"/>
              <a:t>Dunkerque</a:t>
            </a:r>
            <a:endParaRPr lang="en-GB" dirty="0" smtClean="0"/>
          </a:p>
          <a:p>
            <a:r>
              <a:rPr lang="en-GB" dirty="0" err="1" smtClean="0"/>
              <a:t>Honfleur</a:t>
            </a:r>
            <a:endParaRPr lang="en-GB" dirty="0" smtClean="0"/>
          </a:p>
          <a:p>
            <a:r>
              <a:rPr lang="en-GB" dirty="0"/>
              <a:t>Le </a:t>
            </a:r>
            <a:r>
              <a:rPr lang="en-GB" dirty="0" smtClean="0"/>
              <a:t>Havre</a:t>
            </a:r>
          </a:p>
          <a:p>
            <a:r>
              <a:rPr lang="en-GB" dirty="0" err="1" smtClean="0"/>
              <a:t>Roscoff</a:t>
            </a:r>
            <a:endParaRPr lang="en-GB" dirty="0" smtClean="0"/>
          </a:p>
          <a:p>
            <a:r>
              <a:rPr lang="en-GB" dirty="0"/>
              <a:t>Saint-Malo</a:t>
            </a:r>
            <a:endParaRPr lang="en-GB" dirty="0" smtClean="0"/>
          </a:p>
        </p:txBody>
      </p:sp>
    </p:spTree>
    <p:extLst>
      <p:ext uri="{BB962C8B-B14F-4D97-AF65-F5344CB8AC3E}">
        <p14:creationId xmlns:p14="http://schemas.microsoft.com/office/powerpoint/2010/main" val="39158114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pPr marL="0" indent="0">
              <a:buNone/>
            </a:pPr>
            <a:r>
              <a:rPr lang="en-GB" sz="3600" b="1" dirty="0" smtClean="0"/>
              <a:t>Goods</a:t>
            </a:r>
          </a:p>
          <a:p>
            <a:endParaRPr lang="en-GB" dirty="0"/>
          </a:p>
          <a:p>
            <a:pPr marL="0" indent="0">
              <a:buNone/>
            </a:pPr>
            <a:r>
              <a:rPr lang="en-GB" sz="3200" dirty="0" smtClean="0"/>
              <a:t>You </a:t>
            </a:r>
            <a:r>
              <a:rPr lang="en-GB" sz="3200" dirty="0"/>
              <a:t>may carry other goods up to a value of  </a:t>
            </a:r>
            <a:r>
              <a:rPr lang="en-GB" sz="3200" b="1" dirty="0">
                <a:solidFill>
                  <a:srgbClr val="FF0000"/>
                </a:solidFill>
              </a:rPr>
              <a:t>€300 per traveller </a:t>
            </a:r>
            <a:r>
              <a:rPr lang="en-GB" sz="3200" dirty="0"/>
              <a:t>or €430 for travellers by air and sea. Some EU countries apply a lower limit of €150 for travellers under 15.</a:t>
            </a:r>
          </a:p>
        </p:txBody>
      </p:sp>
      <p:sp>
        <p:nvSpPr>
          <p:cNvPr id="6" name="Title 1"/>
          <p:cNvSpPr>
            <a:spLocks noGrp="1"/>
          </p:cNvSpPr>
          <p:nvPr>
            <p:ph type="title"/>
          </p:nvPr>
        </p:nvSpPr>
        <p:spPr/>
        <p:txBody>
          <a:bodyPr>
            <a:normAutofit/>
          </a:bodyPr>
          <a:lstStyle/>
          <a:p>
            <a:pPr algn="ctr"/>
            <a:r>
              <a:rPr lang="en-GB" sz="4800" b="1" dirty="0" smtClean="0"/>
              <a:t>Duty Allowances arriving in the EU</a:t>
            </a:r>
            <a:endParaRPr lang="en-GB" sz="4800" b="1" dirty="0"/>
          </a:p>
        </p:txBody>
      </p:sp>
    </p:spTree>
    <p:extLst>
      <p:ext uri="{BB962C8B-B14F-4D97-AF65-F5344CB8AC3E}">
        <p14:creationId xmlns:p14="http://schemas.microsoft.com/office/powerpoint/2010/main" val="27417470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70238"/>
            <a:ext cx="9144000" cy="1186180"/>
          </a:xfrm>
        </p:spPr>
        <p:txBody>
          <a:bodyPr anchor="ctr" anchorCtr="0">
            <a:normAutofit/>
          </a:bodyPr>
          <a:lstStyle/>
          <a:p>
            <a:r>
              <a:rPr lang="en-GB" altLang="en-US" sz="4800" b="1" dirty="0"/>
              <a:t>Your boat and EU Customs</a:t>
            </a:r>
          </a:p>
        </p:txBody>
      </p:sp>
      <p:sp>
        <p:nvSpPr>
          <p:cNvPr id="6" name="Text Box 5"/>
          <p:cNvSpPr txBox="1"/>
          <p:nvPr/>
        </p:nvSpPr>
        <p:spPr>
          <a:xfrm>
            <a:off x="883285" y="1792528"/>
            <a:ext cx="9872980" cy="4154170"/>
          </a:xfrm>
          <a:prstGeom prst="rect">
            <a:avLst/>
          </a:prstGeom>
          <a:noFill/>
        </p:spPr>
        <p:txBody>
          <a:bodyPr wrap="square" rtlCol="0">
            <a:spAutoFit/>
          </a:bodyPr>
          <a:lstStyle/>
          <a:p>
            <a:pPr marL="457200" indent="-457200">
              <a:buAutoNum type="arabicPeriod"/>
            </a:pPr>
            <a:r>
              <a:rPr lang="en-GB" altLang="en-US" sz="2400" dirty="0"/>
              <a:t>If your boat was in the UK at 23:00 hrs. on the 31st December 2020 then the boat </a:t>
            </a:r>
            <a:r>
              <a:rPr lang="en-GB" altLang="en-US" sz="2400" dirty="0" smtClean="0"/>
              <a:t>on entering the EU can </a:t>
            </a:r>
            <a:r>
              <a:rPr lang="en-GB" altLang="en-US" sz="2400" dirty="0"/>
              <a:t>remain in the EU for 18 months under Temporary Admission rules, after which point EU VAT becomes liable. At any point the ‘clock’ can be re-set by exiting the EU and then re-entering. For example a boat in France could sail to the UK and stay for one night, and on return the 18 month clock would start again.</a:t>
            </a:r>
          </a:p>
          <a:p>
            <a:pPr marL="457200" indent="-457200">
              <a:buAutoNum type="arabicPeriod"/>
            </a:pPr>
            <a:endParaRPr lang="en-GB" altLang="en-US" sz="2400" dirty="0"/>
          </a:p>
          <a:p>
            <a:pPr marL="457200" indent="-457200">
              <a:buAutoNum type="arabicPeriod"/>
            </a:pPr>
            <a:r>
              <a:rPr lang="en-GB" altLang="en-US" sz="2400" dirty="0">
                <a:sym typeface="+mn-ea"/>
              </a:rPr>
              <a:t>If your boat was in the EU at 23:00 hrs. on the 31st January 2020 </a:t>
            </a:r>
            <a:r>
              <a:rPr lang="en-GB" altLang="en-US" sz="2400" dirty="0" smtClean="0"/>
              <a:t>then the </a:t>
            </a:r>
            <a:r>
              <a:rPr lang="en-GB" altLang="en-US" sz="2400" dirty="0"/>
              <a:t>boat will have ‘Free Circulation’ status and has no limit on time or travel within the EU. If the boat leaves the EU it can return within 3 years without incurring a VAT charge by claiming Return Goods Relief (RGR).</a:t>
            </a:r>
          </a:p>
        </p:txBody>
      </p:sp>
      <p:sp>
        <p:nvSpPr>
          <p:cNvPr id="7" name="Text Box 6"/>
          <p:cNvSpPr txBox="1"/>
          <p:nvPr/>
        </p:nvSpPr>
        <p:spPr>
          <a:xfrm>
            <a:off x="1152525" y="1184960"/>
            <a:ext cx="10488930" cy="583565"/>
          </a:xfrm>
          <a:prstGeom prst="rect">
            <a:avLst/>
          </a:prstGeom>
          <a:noFill/>
        </p:spPr>
        <p:txBody>
          <a:bodyPr wrap="square" rtlCol="0">
            <a:spAutoFit/>
          </a:bodyPr>
          <a:lstStyle/>
          <a:p>
            <a:r>
              <a:rPr lang="en-GB" altLang="en-US" sz="3200" dirty="0"/>
              <a:t>Below is a very simplified explanation of the rules.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838200" y="324853"/>
            <a:ext cx="10515600" cy="5852110"/>
          </a:xfrm>
        </p:spPr>
        <p:txBody>
          <a:bodyPr>
            <a:normAutofit fontScale="92500" lnSpcReduction="10000"/>
          </a:bodyPr>
          <a:lstStyle/>
          <a:p>
            <a:pPr marL="0" indent="0" fontAlgn="base">
              <a:buNone/>
            </a:pPr>
            <a:r>
              <a:rPr lang="en-GB" sz="4100" b="1" dirty="0" smtClean="0"/>
              <a:t>EU Alcohol allowance</a:t>
            </a:r>
          </a:p>
          <a:p>
            <a:pPr marL="0" indent="0" fontAlgn="base">
              <a:buNone/>
            </a:pPr>
            <a:endParaRPr lang="en-GB" b="1" dirty="0"/>
          </a:p>
          <a:p>
            <a:pPr fontAlgn="base"/>
            <a:r>
              <a:rPr lang="en-GB" dirty="0"/>
              <a:t>You can bring in </a:t>
            </a:r>
            <a:r>
              <a:rPr lang="en-GB" dirty="0">
                <a:solidFill>
                  <a:srgbClr val="FF0000"/>
                </a:solidFill>
              </a:rPr>
              <a:t>a</a:t>
            </a:r>
            <a:r>
              <a:rPr lang="en-GB" dirty="0"/>
              <a:t>):</a:t>
            </a:r>
          </a:p>
          <a:p>
            <a:pPr fontAlgn="base"/>
            <a:r>
              <a:rPr lang="en-GB" dirty="0"/>
              <a:t>4 litres of still wine </a:t>
            </a:r>
            <a:r>
              <a:rPr lang="en-GB" b="1" dirty="0"/>
              <a:t>and</a:t>
            </a:r>
            <a:endParaRPr lang="en-GB" dirty="0"/>
          </a:p>
          <a:p>
            <a:pPr fontAlgn="base"/>
            <a:r>
              <a:rPr lang="en-GB" dirty="0"/>
              <a:t>16 litres of beer</a:t>
            </a:r>
          </a:p>
          <a:p>
            <a:pPr fontAlgn="base"/>
            <a:r>
              <a:rPr lang="en-GB" dirty="0"/>
              <a:t>In addition, you can bring </a:t>
            </a:r>
            <a:r>
              <a:rPr lang="en-GB" b="1" dirty="0">
                <a:solidFill>
                  <a:srgbClr val="FF0000"/>
                </a:solidFill>
              </a:rPr>
              <a:t>b</a:t>
            </a:r>
            <a:r>
              <a:rPr lang="en-GB" dirty="0"/>
              <a:t>):</a:t>
            </a:r>
          </a:p>
          <a:p>
            <a:pPr fontAlgn="base"/>
            <a:r>
              <a:rPr lang="en-GB" dirty="0"/>
              <a:t>1 litre of spirits over 22 % vol.  (such as vodka or gin) </a:t>
            </a:r>
            <a:r>
              <a:rPr lang="en-GB" b="1" dirty="0"/>
              <a:t>or</a:t>
            </a:r>
            <a:r>
              <a:rPr lang="en-GB" dirty="0"/>
              <a:t> </a:t>
            </a:r>
          </a:p>
          <a:p>
            <a:pPr fontAlgn="base"/>
            <a:r>
              <a:rPr lang="en-GB" dirty="0"/>
              <a:t>1 litre of </a:t>
            </a:r>
            <a:r>
              <a:rPr lang="en-GB" dirty="0" err="1"/>
              <a:t>undenatured</a:t>
            </a:r>
            <a:r>
              <a:rPr lang="en-GB" dirty="0"/>
              <a:t> alcohol (ethyl alcohol) of 80% vol. (or over) </a:t>
            </a:r>
            <a:r>
              <a:rPr lang="en-GB" b="1" dirty="0"/>
              <a:t>or</a:t>
            </a:r>
            <a:endParaRPr lang="en-GB" dirty="0"/>
          </a:p>
          <a:p>
            <a:pPr fontAlgn="base"/>
            <a:r>
              <a:rPr lang="en-GB" dirty="0"/>
              <a:t>2 litres of fortified (for example sherry or port) or sparkling wine</a:t>
            </a:r>
          </a:p>
          <a:p>
            <a:pPr fontAlgn="base"/>
            <a:r>
              <a:rPr lang="en-GB" dirty="0"/>
              <a:t>Each of the amounts mentioned under </a:t>
            </a:r>
            <a:r>
              <a:rPr lang="en-GB" b="1" dirty="0">
                <a:solidFill>
                  <a:srgbClr val="FF0000"/>
                </a:solidFill>
              </a:rPr>
              <a:t>b</a:t>
            </a:r>
            <a:r>
              <a:rPr lang="en-GB" dirty="0"/>
              <a:t>) represent your total allowance in this </a:t>
            </a:r>
            <a:r>
              <a:rPr lang="en-GB" dirty="0" smtClean="0"/>
              <a:t>category </a:t>
            </a:r>
            <a:r>
              <a:rPr lang="en-GB" dirty="0"/>
              <a:t>of alcoholic drinks which can be split according to your preference. For example, you can bring; 4 litres of still wine, 16 litres of beer, a half of litre of spirits and 1 litre of fortified wine </a:t>
            </a:r>
            <a:r>
              <a:rPr lang="en-GB" b="1" dirty="0"/>
              <a:t>or</a:t>
            </a:r>
            <a:r>
              <a:rPr lang="en-GB" dirty="0"/>
              <a:t> 4 litres of still wine, 16 litres of beer and 2 litres of </a:t>
            </a:r>
            <a:r>
              <a:rPr lang="en-GB" dirty="0" smtClean="0"/>
              <a:t>sparkling </a:t>
            </a:r>
            <a:r>
              <a:rPr lang="en-GB" dirty="0"/>
              <a:t>wine.</a:t>
            </a:r>
          </a:p>
          <a:p>
            <a:endParaRPr lang="en-GB" dirty="0"/>
          </a:p>
        </p:txBody>
      </p:sp>
    </p:spTree>
    <p:extLst>
      <p:ext uri="{BB962C8B-B14F-4D97-AF65-F5344CB8AC3E}">
        <p14:creationId xmlns:p14="http://schemas.microsoft.com/office/powerpoint/2010/main" val="25937483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08288"/>
            <a:ext cx="10515600" cy="1325563"/>
          </a:xfrm>
        </p:spPr>
        <p:txBody>
          <a:bodyPr/>
          <a:lstStyle/>
          <a:p>
            <a:pPr algn="ctr"/>
            <a:r>
              <a:rPr lang="en-GB" altLang="en-US" sz="4800" b="1" dirty="0"/>
              <a:t>Leaving the </a:t>
            </a:r>
            <a:r>
              <a:rPr lang="en-GB" altLang="en-US" sz="4800" b="1" dirty="0" smtClean="0"/>
              <a:t>EU</a:t>
            </a:r>
            <a:r>
              <a:rPr lang="en-US" dirty="0"/>
              <a:t>(or non-EU Schengen country)</a:t>
            </a:r>
            <a:r>
              <a:rPr lang="en-GB" altLang="en-US" b="1" dirty="0" smtClean="0"/>
              <a:t> </a:t>
            </a:r>
            <a:endParaRPr lang="en-GB" altLang="en-US" b="1" dirty="0"/>
          </a:p>
        </p:txBody>
      </p:sp>
      <p:sp>
        <p:nvSpPr>
          <p:cNvPr id="5" name="Content Placeholder 4"/>
          <p:cNvSpPr>
            <a:spLocks noGrp="1"/>
          </p:cNvSpPr>
          <p:nvPr>
            <p:ph idx="1"/>
          </p:nvPr>
        </p:nvSpPr>
        <p:spPr>
          <a:xfrm>
            <a:off x="457200" y="950493"/>
            <a:ext cx="11261557" cy="5534527"/>
          </a:xfrm>
        </p:spPr>
        <p:txBody>
          <a:bodyPr>
            <a:normAutofit/>
          </a:bodyPr>
          <a:lstStyle/>
          <a:p>
            <a:pPr lvl="0"/>
            <a:r>
              <a:rPr lang="en-US" sz="3200" dirty="0"/>
              <a:t>Once a passport has been stamped and arrival has been recorded it is very important to avoid the appearance of an overstay. Failing to check out from the system on departure is likely to have this effect and hence you should ensure that departure from the Schengen </a:t>
            </a:r>
            <a:r>
              <a:rPr lang="en-US" sz="3200" dirty="0" smtClean="0"/>
              <a:t>Area </a:t>
            </a:r>
            <a:r>
              <a:rPr lang="en-US" sz="3200" dirty="0"/>
              <a:t>is officially recorded ( i.e. your passport stamped on departure).</a:t>
            </a:r>
            <a:endParaRPr lang="en-GB" sz="3200" dirty="0"/>
          </a:p>
          <a:p>
            <a:pPr lvl="0"/>
            <a:r>
              <a:rPr lang="en-US" sz="3200" dirty="0"/>
              <a:t>Failure to record departure has reportedly caused significant problems for other Third Country Nationals.</a:t>
            </a:r>
            <a:endParaRPr lang="en-GB" sz="3200" dirty="0"/>
          </a:p>
          <a:p>
            <a:pPr lvl="0"/>
            <a:r>
              <a:rPr lang="en-US" sz="3200" dirty="0"/>
              <a:t>Clear records should also be kept to demonstrate that the vessel has left the EU, </a:t>
            </a:r>
            <a:r>
              <a:rPr lang="en-US" sz="3200" dirty="0" err="1"/>
              <a:t>eg</a:t>
            </a:r>
            <a:r>
              <a:rPr lang="en-US" sz="3200" dirty="0"/>
              <a:t>: records of customs clearance into the next non-EU destination.</a:t>
            </a:r>
            <a:endParaRPr lang="en-GB" sz="3200" dirty="0"/>
          </a:p>
          <a:p>
            <a:endParaRPr lang="en-GB" altLang="en-US" sz="32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24091"/>
            <a:ext cx="10515600" cy="854075"/>
          </a:xfrm>
        </p:spPr>
        <p:txBody>
          <a:bodyPr>
            <a:normAutofit/>
          </a:bodyPr>
          <a:lstStyle/>
          <a:p>
            <a:pPr algn="ctr"/>
            <a:r>
              <a:rPr lang="en-GB" altLang="en-US" sz="4800" b="1" dirty="0"/>
              <a:t>Arriving in  the </a:t>
            </a:r>
            <a:r>
              <a:rPr lang="en-GB" altLang="en-US" sz="4800" b="1" dirty="0" smtClean="0"/>
              <a:t>UK.</a:t>
            </a:r>
            <a:endParaRPr lang="en-GB" altLang="en-US" sz="4800" b="1" dirty="0"/>
          </a:p>
        </p:txBody>
      </p:sp>
      <p:sp>
        <p:nvSpPr>
          <p:cNvPr id="5" name="Content Placeholder 4"/>
          <p:cNvSpPr>
            <a:spLocks noGrp="1"/>
          </p:cNvSpPr>
          <p:nvPr>
            <p:ph idx="1"/>
          </p:nvPr>
        </p:nvSpPr>
        <p:spPr>
          <a:xfrm>
            <a:off x="529389" y="972820"/>
            <a:ext cx="11008895" cy="5765800"/>
          </a:xfrm>
        </p:spPr>
        <p:txBody>
          <a:bodyPr>
            <a:noAutofit/>
          </a:bodyPr>
          <a:lstStyle/>
          <a:p>
            <a:pPr marL="457200" indent="-457200">
              <a:buAutoNum type="arabicPeriod"/>
            </a:pPr>
            <a:r>
              <a:rPr lang="en-GB" altLang="en-US" b="1" dirty="0">
                <a:solidFill>
                  <a:srgbClr val="7030A0"/>
                </a:solidFill>
              </a:rPr>
              <a:t>Flag Q must be flown </a:t>
            </a:r>
            <a:r>
              <a:rPr lang="en-GB" altLang="en-US" dirty="0"/>
              <a:t>on entering UK territorial waters (from 12 miles offshore)</a:t>
            </a:r>
          </a:p>
          <a:p>
            <a:pPr marL="457200" indent="-457200">
              <a:buAutoNum type="arabicPeriod"/>
            </a:pPr>
            <a:r>
              <a:rPr lang="en-GB" altLang="en-US" b="1" dirty="0" smtClean="0">
                <a:solidFill>
                  <a:srgbClr val="7030A0"/>
                </a:solidFill>
              </a:rPr>
              <a:t>The </a:t>
            </a:r>
            <a:r>
              <a:rPr lang="en-GB" altLang="en-US" b="1" dirty="0" err="1" smtClean="0">
                <a:solidFill>
                  <a:srgbClr val="7030A0"/>
                </a:solidFill>
              </a:rPr>
              <a:t>sPCR</a:t>
            </a:r>
            <a:r>
              <a:rPr lang="en-GB" altLang="en-US" b="1" dirty="0" smtClean="0">
                <a:solidFill>
                  <a:srgbClr val="7030A0"/>
                </a:solidFill>
              </a:rPr>
              <a:t> </a:t>
            </a:r>
            <a:r>
              <a:rPr lang="en-GB" altLang="en-US" dirty="0" smtClean="0"/>
              <a:t>should have been submitted between 2 hours and 24 hours of arrival.</a:t>
            </a:r>
          </a:p>
          <a:p>
            <a:pPr marL="457200" indent="-457200">
              <a:buAutoNum type="arabicPeriod"/>
            </a:pPr>
            <a:r>
              <a:rPr lang="en-GB" altLang="en-US" b="1" dirty="0" smtClean="0">
                <a:solidFill>
                  <a:srgbClr val="7030A0"/>
                </a:solidFill>
              </a:rPr>
              <a:t>Alternatively Parts (</a:t>
            </a:r>
            <a:r>
              <a:rPr lang="en-GB" altLang="en-US" b="1" dirty="0" err="1" smtClean="0">
                <a:solidFill>
                  <a:srgbClr val="7030A0"/>
                </a:solidFill>
              </a:rPr>
              <a:t>i</a:t>
            </a:r>
            <a:r>
              <a:rPr lang="en-GB" altLang="en-US" b="1" dirty="0" smtClean="0">
                <a:solidFill>
                  <a:srgbClr val="7030A0"/>
                </a:solidFill>
              </a:rPr>
              <a:t>) and (iii) of Form C1331 (part 2) </a:t>
            </a:r>
            <a:r>
              <a:rPr lang="en-GB" altLang="en-US" dirty="0" smtClean="0"/>
              <a:t>must be completed </a:t>
            </a:r>
            <a:r>
              <a:rPr lang="en-GB" altLang="en-US" smtClean="0"/>
              <a:t>and posted.</a:t>
            </a:r>
            <a:endParaRPr lang="en-GB" altLang="en-US" dirty="0" smtClean="0"/>
          </a:p>
          <a:p>
            <a:pPr marL="457200" indent="-457200">
              <a:buAutoNum type="arabicPeriod"/>
            </a:pPr>
            <a:r>
              <a:rPr lang="en-US" b="1" dirty="0" smtClean="0">
                <a:solidFill>
                  <a:srgbClr val="7030A0"/>
                </a:solidFill>
              </a:rPr>
              <a:t>Call </a:t>
            </a:r>
            <a:r>
              <a:rPr lang="en-US" b="1" dirty="0">
                <a:solidFill>
                  <a:srgbClr val="7030A0"/>
                </a:solidFill>
              </a:rPr>
              <a:t>the National </a:t>
            </a:r>
            <a:r>
              <a:rPr lang="en-US" b="1" dirty="0" err="1">
                <a:solidFill>
                  <a:srgbClr val="7030A0"/>
                </a:solidFill>
              </a:rPr>
              <a:t>Yachtline</a:t>
            </a:r>
            <a:r>
              <a:rPr lang="en-US" b="1" dirty="0">
                <a:solidFill>
                  <a:srgbClr val="7030A0"/>
                </a:solidFill>
              </a:rPr>
              <a:t> </a:t>
            </a:r>
            <a:r>
              <a:rPr lang="en-US" dirty="0"/>
              <a:t>when you arrive in UK waters direct from:</a:t>
            </a:r>
            <a:endParaRPr lang="en-GB" dirty="0"/>
          </a:p>
          <a:p>
            <a:pPr lvl="1"/>
            <a:r>
              <a:rPr lang="en-US" sz="2800" dirty="0"/>
              <a:t>An EU country</a:t>
            </a:r>
            <a:endParaRPr lang="en-GB" sz="2800" dirty="0"/>
          </a:p>
          <a:p>
            <a:pPr lvl="1"/>
            <a:r>
              <a:rPr lang="en-US" sz="2800" dirty="0"/>
              <a:t>The Rest of the World (excluding Northern Ireland)</a:t>
            </a:r>
            <a:endParaRPr lang="en-GB" sz="2800" dirty="0"/>
          </a:p>
          <a:p>
            <a:pPr lvl="1"/>
            <a:r>
              <a:rPr lang="en-US" sz="2800" dirty="0"/>
              <a:t>the Channel Islands</a:t>
            </a:r>
            <a:endParaRPr lang="en-GB" sz="2800" dirty="0"/>
          </a:p>
          <a:p>
            <a:pPr lvl="1"/>
            <a:r>
              <a:rPr lang="en-US" sz="2800" dirty="0"/>
              <a:t>Telephone: 0300 123 </a:t>
            </a:r>
            <a:r>
              <a:rPr lang="en-US" sz="2800" dirty="0" smtClean="0"/>
              <a:t>2012</a:t>
            </a:r>
          </a:p>
          <a:p>
            <a:pPr marL="457200" lvl="1" indent="0">
              <a:buNone/>
            </a:pPr>
            <a:r>
              <a:rPr lang="en-US" sz="2800" b="1" dirty="0" smtClean="0"/>
              <a:t>This will give you clearance to leave you boat.</a:t>
            </a:r>
            <a:endParaRPr lang="en-GB" sz="2800" b="1"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4320" y="232695"/>
            <a:ext cx="10515600" cy="1325563"/>
          </a:xfrm>
        </p:spPr>
        <p:txBody>
          <a:bodyPr>
            <a:normAutofit/>
          </a:bodyPr>
          <a:lstStyle/>
          <a:p>
            <a:pPr algn="ctr"/>
            <a:r>
              <a:rPr lang="en-GB" sz="4800" b="1" dirty="0" smtClean="0"/>
              <a:t>Duty Allowances on return to UK</a:t>
            </a:r>
            <a:endParaRPr lang="en-GB" sz="4800" b="1" dirty="0"/>
          </a:p>
        </p:txBody>
      </p:sp>
      <p:sp>
        <p:nvSpPr>
          <p:cNvPr id="3" name="Content Placeholder 2"/>
          <p:cNvSpPr>
            <a:spLocks noGrp="1"/>
          </p:cNvSpPr>
          <p:nvPr>
            <p:ph idx="1"/>
          </p:nvPr>
        </p:nvSpPr>
        <p:spPr/>
        <p:txBody>
          <a:bodyPr>
            <a:normAutofit/>
          </a:bodyPr>
          <a:lstStyle/>
          <a:p>
            <a:pPr marL="0" indent="0">
              <a:buNone/>
            </a:pPr>
            <a:r>
              <a:rPr lang="en-GB" sz="3200" b="1" dirty="0" smtClean="0"/>
              <a:t>Goods</a:t>
            </a:r>
          </a:p>
          <a:p>
            <a:r>
              <a:rPr lang="en-GB" sz="3200" dirty="0" smtClean="0"/>
              <a:t>You </a:t>
            </a:r>
            <a:r>
              <a:rPr lang="en-GB" sz="3200" dirty="0"/>
              <a:t>can bring in other goods worth up to £390 </a:t>
            </a:r>
            <a:r>
              <a:rPr lang="en-GB" sz="3200" b="1" dirty="0"/>
              <a:t>(</a:t>
            </a:r>
            <a:r>
              <a:rPr lang="en-GB" sz="3200" b="1" dirty="0">
                <a:solidFill>
                  <a:srgbClr val="FF0000"/>
                </a:solidFill>
              </a:rPr>
              <a:t>or up to £270 if you arrive by private plane or boat</a:t>
            </a:r>
            <a:r>
              <a:rPr lang="en-GB" sz="3200" b="1" dirty="0"/>
              <a:t>)</a:t>
            </a:r>
            <a:r>
              <a:rPr lang="en-GB" sz="3200" dirty="0"/>
              <a:t>. If you go over your allowance you pay tax and duty on the total value of the goods, not just the value above the allowance. You may have to pay import VAT and customs duty if you exceed your allowance.</a:t>
            </a:r>
          </a:p>
        </p:txBody>
      </p:sp>
    </p:spTree>
    <p:extLst>
      <p:ext uri="{BB962C8B-B14F-4D97-AF65-F5344CB8AC3E}">
        <p14:creationId xmlns:p14="http://schemas.microsoft.com/office/powerpoint/2010/main" val="138416332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1421" y="441992"/>
            <a:ext cx="11081084" cy="6151313"/>
          </a:xfrm>
        </p:spPr>
        <p:txBody>
          <a:bodyPr>
            <a:normAutofit fontScale="92500" lnSpcReduction="10000"/>
          </a:bodyPr>
          <a:lstStyle/>
          <a:p>
            <a:pPr marL="0" indent="0" algn="ctr">
              <a:buNone/>
            </a:pPr>
            <a:r>
              <a:rPr lang="en-GB" sz="4400" b="1" dirty="0"/>
              <a:t>Alcohol allowance</a:t>
            </a:r>
          </a:p>
          <a:p>
            <a:pPr marL="0" indent="0">
              <a:buNone/>
            </a:pPr>
            <a:r>
              <a:rPr lang="en-GB" sz="3200" dirty="0"/>
              <a:t>How much you can bring depends on the type of alcohol. You can bring in:</a:t>
            </a:r>
          </a:p>
          <a:p>
            <a:r>
              <a:rPr lang="en-GB" sz="3200" dirty="0"/>
              <a:t>beer - 42 litres</a:t>
            </a:r>
          </a:p>
          <a:p>
            <a:r>
              <a:rPr lang="en-GB" sz="3200" dirty="0"/>
              <a:t>wine (still) - 18 litres</a:t>
            </a:r>
          </a:p>
          <a:p>
            <a:r>
              <a:rPr lang="en-GB" sz="3200" dirty="0"/>
              <a:t>You can also bring in either:</a:t>
            </a:r>
          </a:p>
          <a:p>
            <a:r>
              <a:rPr lang="en-GB" sz="3200" dirty="0"/>
              <a:t>spirits and other liquors over 22% alcohol - 4 litres</a:t>
            </a:r>
          </a:p>
          <a:p>
            <a:r>
              <a:rPr lang="en-GB" sz="3200" dirty="0"/>
              <a:t>sparkling wine, fortified wine (for example port, sherry) and other alcoholic drinks up to 22% alcohol (not including beer or still wine) - 9 litres</a:t>
            </a:r>
          </a:p>
          <a:p>
            <a:r>
              <a:rPr lang="en-GB" sz="3200" dirty="0"/>
              <a:t>You can split this last allowance, for example you could bring 4.5 litres of fortified wine and 2 litres of spirits (both half of your allowance).</a:t>
            </a:r>
          </a:p>
          <a:p>
            <a:endParaRPr lang="en-GB" dirty="0"/>
          </a:p>
        </p:txBody>
      </p:sp>
    </p:spTree>
    <p:extLst>
      <p:ext uri="{BB962C8B-B14F-4D97-AF65-F5344CB8AC3E}">
        <p14:creationId xmlns:p14="http://schemas.microsoft.com/office/powerpoint/2010/main" val="735124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French Long </a:t>
            </a:r>
            <a:r>
              <a:rPr lang="en-GB" b="1" dirty="0"/>
              <a:t>S</a:t>
            </a:r>
            <a:r>
              <a:rPr lang="en-GB" b="1" dirty="0" smtClean="0"/>
              <a:t>tay Visa and Swedish Residence Permit</a:t>
            </a:r>
            <a:endParaRPr lang="en-GB" b="1" dirty="0"/>
          </a:p>
        </p:txBody>
      </p:sp>
      <p:sp>
        <p:nvSpPr>
          <p:cNvPr id="3" name="Content Placeholder 2"/>
          <p:cNvSpPr>
            <a:spLocks noGrp="1"/>
          </p:cNvSpPr>
          <p:nvPr>
            <p:ph idx="1"/>
          </p:nvPr>
        </p:nvSpPr>
        <p:spPr>
          <a:xfrm>
            <a:off x="505327" y="1825624"/>
            <a:ext cx="11249526" cy="4623301"/>
          </a:xfrm>
        </p:spPr>
        <p:txBody>
          <a:bodyPr>
            <a:normAutofit/>
          </a:bodyPr>
          <a:lstStyle/>
          <a:p>
            <a:pPr marL="0" indent="0">
              <a:buNone/>
            </a:pPr>
            <a:r>
              <a:rPr lang="en-GB" sz="3000" dirty="0" smtClean="0">
                <a:solidFill>
                  <a:srgbClr val="C00000"/>
                </a:solidFill>
              </a:rPr>
              <a:t>The French Long Stay Visa (temporary) </a:t>
            </a:r>
            <a:r>
              <a:rPr lang="en-GB" sz="3000" b="1" dirty="0" smtClean="0">
                <a:solidFill>
                  <a:srgbClr val="C00000"/>
                </a:solidFill>
              </a:rPr>
              <a:t>VLS-T </a:t>
            </a:r>
          </a:p>
          <a:p>
            <a:r>
              <a:rPr lang="en-GB" dirty="0" smtClean="0"/>
              <a:t>This is only valid in France and entry must be made into France via a Port of Entry, an Airport, or via a ferry. This is because the Schengen clock is stopped (or not even started) by the entry French stamp in your passport.</a:t>
            </a:r>
          </a:p>
          <a:p>
            <a:pPr marL="0" indent="0">
              <a:buNone/>
            </a:pPr>
            <a:r>
              <a:rPr lang="en-GB" sz="3000" dirty="0" smtClean="0">
                <a:solidFill>
                  <a:srgbClr val="C00000"/>
                </a:solidFill>
              </a:rPr>
              <a:t>The Swedish Visitors Residence Permit. </a:t>
            </a:r>
            <a:r>
              <a:rPr lang="en-GB" sz="3000" b="1" dirty="0" smtClean="0">
                <a:solidFill>
                  <a:srgbClr val="C00000"/>
                </a:solidFill>
              </a:rPr>
              <a:t>SVRP</a:t>
            </a:r>
          </a:p>
          <a:p>
            <a:r>
              <a:rPr lang="en-GB" dirty="0" smtClean="0"/>
              <a:t>This means that you are temporarily a Swedish resident which gives you some extra rights.</a:t>
            </a:r>
          </a:p>
          <a:p>
            <a:r>
              <a:rPr lang="en-GB" dirty="0" smtClean="0"/>
              <a:t>You now have a freedom to travel throughout the Schengen area to get to Sweden. Entry is made at any EU border and entry is much simpler, no questions seem to be asked.</a:t>
            </a:r>
            <a:endParaRPr lang="en-GB" dirty="0"/>
          </a:p>
        </p:txBody>
      </p:sp>
    </p:spTree>
    <p:extLst>
      <p:ext uri="{BB962C8B-B14F-4D97-AF65-F5344CB8AC3E}">
        <p14:creationId xmlns:p14="http://schemas.microsoft.com/office/powerpoint/2010/main" val="45761966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4123"/>
            <a:ext cx="10515600" cy="1325563"/>
          </a:xfrm>
        </p:spPr>
        <p:txBody>
          <a:bodyPr/>
          <a:lstStyle/>
          <a:p>
            <a:r>
              <a:rPr lang="en-GB" b="1" dirty="0" smtClean="0"/>
              <a:t>Appendix 1</a:t>
            </a:r>
            <a:endParaRPr lang="en-GB" b="1" dirty="0"/>
          </a:p>
        </p:txBody>
      </p:sp>
      <p:sp>
        <p:nvSpPr>
          <p:cNvPr id="3" name="Content Placeholder 2"/>
          <p:cNvSpPr>
            <a:spLocks noGrp="1"/>
          </p:cNvSpPr>
          <p:nvPr>
            <p:ph idx="1"/>
          </p:nvPr>
        </p:nvSpPr>
        <p:spPr>
          <a:xfrm>
            <a:off x="838200" y="890337"/>
            <a:ext cx="10515600" cy="5763127"/>
          </a:xfrm>
        </p:spPr>
        <p:txBody>
          <a:bodyPr>
            <a:normAutofit fontScale="55000" lnSpcReduction="20000"/>
          </a:bodyPr>
          <a:lstStyle/>
          <a:p>
            <a:pPr marL="0" indent="0">
              <a:buNone/>
            </a:pPr>
            <a:r>
              <a:rPr lang="en-GB" sz="5700" b="1" dirty="0" smtClean="0">
                <a:solidFill>
                  <a:srgbClr val="002060"/>
                </a:solidFill>
              </a:rPr>
              <a:t>French </a:t>
            </a:r>
            <a:r>
              <a:rPr lang="en-GB" altLang="en-US" sz="5700" b="1" dirty="0">
                <a:solidFill>
                  <a:srgbClr val="002060"/>
                </a:solidFill>
              </a:rPr>
              <a:t>Visa is a Visa de Long </a:t>
            </a:r>
            <a:r>
              <a:rPr lang="en-GB" altLang="en-US" sz="5700" b="1" dirty="0" err="1">
                <a:solidFill>
                  <a:srgbClr val="002060"/>
                </a:solidFill>
              </a:rPr>
              <a:t>Sèjour</a:t>
            </a:r>
            <a:r>
              <a:rPr lang="en-GB" altLang="en-US" sz="5700" b="1" dirty="0">
                <a:solidFill>
                  <a:srgbClr val="002060"/>
                </a:solidFill>
              </a:rPr>
              <a:t> (</a:t>
            </a:r>
            <a:r>
              <a:rPr lang="en-GB" altLang="en-US" sz="5700" b="1" dirty="0" smtClean="0">
                <a:solidFill>
                  <a:srgbClr val="002060"/>
                </a:solidFill>
              </a:rPr>
              <a:t>Temporary</a:t>
            </a:r>
            <a:r>
              <a:rPr lang="en-GB" altLang="en-US" sz="5700" b="1" dirty="0">
                <a:solidFill>
                  <a:srgbClr val="002060"/>
                </a:solidFill>
              </a:rPr>
              <a:t>). </a:t>
            </a:r>
            <a:r>
              <a:rPr lang="en-GB" altLang="en-US" sz="5700" b="1" dirty="0" smtClean="0"/>
              <a:t>VLS-T</a:t>
            </a:r>
          </a:p>
          <a:p>
            <a:pPr marL="0" indent="0">
              <a:buNone/>
            </a:pPr>
            <a:r>
              <a:rPr lang="en-GB" sz="5800" b="1" dirty="0"/>
              <a:t>Application Process Overview</a:t>
            </a:r>
            <a:endParaRPr lang="en-GB" sz="5800" dirty="0"/>
          </a:p>
          <a:p>
            <a:pPr marL="514350" indent="-514350">
              <a:buFont typeface="+mj-lt"/>
              <a:buAutoNum type="arabicPeriod"/>
            </a:pPr>
            <a:r>
              <a:rPr lang="en-GB" sz="4400" dirty="0"/>
              <a:t>For the VLS-T 4-6 month long stay visa, the application process must be started no earlier than 3 months prior to the intended travel date. The process has the following steps:</a:t>
            </a:r>
          </a:p>
          <a:p>
            <a:pPr marL="514350" indent="-514350">
              <a:buFont typeface="+mj-lt"/>
              <a:buAutoNum type="arabicPeriod"/>
            </a:pPr>
            <a:r>
              <a:rPr lang="en-GB" sz="4400" dirty="0"/>
              <a:t>Confirm your visa requirement using the Visa Wizard and begin the online application process.</a:t>
            </a:r>
          </a:p>
          <a:p>
            <a:pPr marL="514350" indent="-514350">
              <a:buFont typeface="+mj-lt"/>
              <a:buAutoNum type="arabicPeriod"/>
            </a:pPr>
            <a:r>
              <a:rPr lang="en-GB" sz="4400" dirty="0" smtClean="0"/>
              <a:t>Make </a:t>
            </a:r>
            <a:r>
              <a:rPr lang="en-GB" sz="4400" dirty="0"/>
              <a:t>an appointment to visit a visa office to present the application and supporting documents.</a:t>
            </a:r>
          </a:p>
          <a:p>
            <a:pPr marL="514350" indent="-514350">
              <a:buFont typeface="+mj-lt"/>
              <a:buAutoNum type="arabicPeriod"/>
            </a:pPr>
            <a:r>
              <a:rPr lang="en-GB" sz="4400" dirty="0" smtClean="0"/>
              <a:t>Complete </a:t>
            </a:r>
            <a:r>
              <a:rPr lang="en-GB" sz="4400" dirty="0"/>
              <a:t>the online application by confirming that the visa office appointment has been made and print the visa application documents (2 separate documents).</a:t>
            </a:r>
          </a:p>
          <a:p>
            <a:pPr marL="514350" indent="-514350">
              <a:buFont typeface="+mj-lt"/>
              <a:buAutoNum type="arabicPeriod"/>
            </a:pPr>
            <a:r>
              <a:rPr lang="en-GB" sz="4400" dirty="0" smtClean="0"/>
              <a:t>Gather </a:t>
            </a:r>
            <a:r>
              <a:rPr lang="en-GB" sz="4400" dirty="0"/>
              <a:t>supporting documentation.</a:t>
            </a:r>
          </a:p>
          <a:p>
            <a:pPr marL="514350" indent="-514350">
              <a:buFont typeface="+mj-lt"/>
              <a:buAutoNum type="arabicPeriod"/>
            </a:pPr>
            <a:r>
              <a:rPr lang="en-GB" sz="4400" dirty="0" smtClean="0"/>
              <a:t>Attend </a:t>
            </a:r>
            <a:r>
              <a:rPr lang="en-GB" sz="4400" dirty="0"/>
              <a:t>the visa office appointment and present your documents including passport.</a:t>
            </a:r>
          </a:p>
          <a:p>
            <a:pPr marL="514350" indent="-514350">
              <a:buFont typeface="+mj-lt"/>
              <a:buAutoNum type="arabicPeriod"/>
            </a:pPr>
            <a:r>
              <a:rPr lang="en-GB" sz="4400" dirty="0" smtClean="0"/>
              <a:t>Wait </a:t>
            </a:r>
            <a:r>
              <a:rPr lang="en-GB" sz="4400" dirty="0"/>
              <a:t>for the application to be processed and passport, hopefully containing the visa stamp, to be returned to or collected by you</a:t>
            </a:r>
            <a:r>
              <a:rPr lang="en-GB" sz="4400" dirty="0" smtClean="0"/>
              <a:t>.</a:t>
            </a:r>
            <a:endParaRPr lang="en-GB" sz="4400" dirty="0"/>
          </a:p>
        </p:txBody>
      </p:sp>
    </p:spTree>
    <p:extLst>
      <p:ext uri="{BB962C8B-B14F-4D97-AF65-F5344CB8AC3E}">
        <p14:creationId xmlns:p14="http://schemas.microsoft.com/office/powerpoint/2010/main" val="861304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GB" b="1" dirty="0" smtClean="0"/>
              <a:t>Appendix 2</a:t>
            </a:r>
            <a:endParaRPr lang="en-GB" b="1" dirty="0"/>
          </a:p>
        </p:txBody>
      </p:sp>
      <p:sp>
        <p:nvSpPr>
          <p:cNvPr id="3" name="Content Placeholder 2"/>
          <p:cNvSpPr>
            <a:spLocks noGrp="1"/>
          </p:cNvSpPr>
          <p:nvPr>
            <p:ph idx="1"/>
          </p:nvPr>
        </p:nvSpPr>
        <p:spPr>
          <a:xfrm>
            <a:off x="741947" y="995445"/>
            <a:ext cx="10515600" cy="5333165"/>
          </a:xfrm>
        </p:spPr>
        <p:txBody>
          <a:bodyPr>
            <a:normAutofit/>
          </a:bodyPr>
          <a:lstStyle/>
          <a:p>
            <a:pPr marL="0" indent="0">
              <a:buNone/>
            </a:pPr>
            <a:r>
              <a:rPr lang="en-GB" sz="3500" b="1" dirty="0" smtClean="0">
                <a:solidFill>
                  <a:srgbClr val="002060"/>
                </a:solidFill>
              </a:rPr>
              <a:t>Swedish Visitors Residence Permit</a:t>
            </a:r>
            <a:r>
              <a:rPr lang="en-GB" sz="3500" dirty="0" smtClean="0">
                <a:solidFill>
                  <a:srgbClr val="002060"/>
                </a:solidFill>
              </a:rPr>
              <a:t>. </a:t>
            </a:r>
            <a:r>
              <a:rPr lang="en-GB" sz="3500" b="1" dirty="0" smtClean="0"/>
              <a:t>SVRP</a:t>
            </a:r>
          </a:p>
          <a:p>
            <a:pPr marL="514350" indent="-514350">
              <a:buFont typeface="+mj-lt"/>
              <a:buAutoNum type="arabicPeriod"/>
            </a:pPr>
            <a:r>
              <a:rPr lang="en-GB" dirty="0"/>
              <a:t>Download, complete and print the application form (download form 165011 from </a:t>
            </a:r>
            <a:r>
              <a:rPr lang="en-GB" dirty="0">
                <a:hlinkClick r:id="rId2"/>
              </a:rPr>
              <a:t>http://www.migrationsverket.se</a:t>
            </a:r>
            <a:r>
              <a:rPr lang="en-GB" dirty="0" smtClean="0">
                <a:hlinkClick r:id="rId2"/>
              </a:rPr>
              <a:t>/</a:t>
            </a:r>
            <a:r>
              <a:rPr lang="en-GB" dirty="0" smtClean="0"/>
              <a:t>)</a:t>
            </a:r>
          </a:p>
          <a:p>
            <a:pPr marL="514350" indent="-514350">
              <a:buFont typeface="+mj-lt"/>
              <a:buAutoNum type="arabicPeriod"/>
            </a:pPr>
            <a:r>
              <a:rPr lang="en-GB" dirty="0"/>
              <a:t>For UK residents – every applicant must visit the Consular Section of the Swedish Embassy in London (11 Montagu Place, London W1H 2AL</a:t>
            </a:r>
            <a:r>
              <a:rPr lang="en-GB" dirty="0" smtClean="0"/>
              <a:t>). No appointment, just turn up Monday, Tuesday, Thursday, Friday 0900-1200.</a:t>
            </a:r>
          </a:p>
          <a:p>
            <a:pPr marL="514350" indent="-514350">
              <a:buFont typeface="+mj-lt"/>
              <a:buAutoNum type="arabicPeriod"/>
            </a:pPr>
            <a:r>
              <a:rPr lang="en-GB" dirty="0" smtClean="0"/>
              <a:t>Take with you:</a:t>
            </a:r>
          </a:p>
          <a:p>
            <a:pPr marL="971550" lvl="1" indent="-514350">
              <a:buFont typeface="+mj-lt"/>
              <a:buAutoNum type="alphaLcParenR"/>
            </a:pPr>
            <a:r>
              <a:rPr lang="en-GB" dirty="0" smtClean="0"/>
              <a:t>Completed </a:t>
            </a:r>
            <a:r>
              <a:rPr lang="en-GB" dirty="0"/>
              <a:t>application </a:t>
            </a:r>
            <a:r>
              <a:rPr lang="en-GB" dirty="0" smtClean="0"/>
              <a:t>form, </a:t>
            </a:r>
            <a:r>
              <a:rPr lang="en-GB" dirty="0"/>
              <a:t>Passport with three months validity beyond the proposed </a:t>
            </a:r>
            <a:r>
              <a:rPr lang="en-GB" dirty="0" smtClean="0"/>
              <a:t>stay. </a:t>
            </a:r>
          </a:p>
          <a:p>
            <a:pPr marL="971550" lvl="1" indent="-514350">
              <a:buFont typeface="+mj-lt"/>
              <a:buAutoNum type="alphaLcParenR"/>
            </a:pPr>
            <a:r>
              <a:rPr lang="en-GB" dirty="0" smtClean="0"/>
              <a:t>Documents </a:t>
            </a:r>
            <a:r>
              <a:rPr lang="en-GB" dirty="0"/>
              <a:t>showing financial status to prove the applicant will be self sufficient and not become a burden on the State (e.g. bank statements</a:t>
            </a:r>
            <a:r>
              <a:rPr lang="en-GB" dirty="0" smtClean="0"/>
              <a:t>). </a:t>
            </a:r>
          </a:p>
        </p:txBody>
      </p:sp>
    </p:spTree>
    <p:extLst>
      <p:ext uri="{BB962C8B-B14F-4D97-AF65-F5344CB8AC3E}">
        <p14:creationId xmlns:p14="http://schemas.microsoft.com/office/powerpoint/2010/main" val="6953821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4295" y="0"/>
            <a:ext cx="10515600" cy="922254"/>
          </a:xfrm>
        </p:spPr>
        <p:txBody>
          <a:bodyPr>
            <a:normAutofit/>
          </a:bodyPr>
          <a:lstStyle/>
          <a:p>
            <a:r>
              <a:rPr lang="en-GB" sz="3600" b="1" dirty="0" smtClean="0"/>
              <a:t>SVRP cont.</a:t>
            </a:r>
            <a:endParaRPr lang="en-GB" sz="3600" b="1" dirty="0"/>
          </a:p>
        </p:txBody>
      </p:sp>
      <p:sp>
        <p:nvSpPr>
          <p:cNvPr id="3" name="Content Placeholder 2"/>
          <p:cNvSpPr>
            <a:spLocks noGrp="1"/>
          </p:cNvSpPr>
          <p:nvPr>
            <p:ph idx="1"/>
          </p:nvPr>
        </p:nvSpPr>
        <p:spPr>
          <a:xfrm>
            <a:off x="790073" y="766848"/>
            <a:ext cx="10515600" cy="5886615"/>
          </a:xfrm>
        </p:spPr>
        <p:txBody>
          <a:bodyPr>
            <a:normAutofit lnSpcReduction="10000"/>
          </a:bodyPr>
          <a:lstStyle/>
          <a:p>
            <a:pPr marL="971550" lvl="1" indent="-514350">
              <a:buFont typeface="+mj-lt"/>
              <a:buAutoNum type="alphaLcParenR" startAt="3"/>
            </a:pPr>
            <a:r>
              <a:rPr lang="en-GB" dirty="0"/>
              <a:t>You should also take: Credit card (to pay fee). </a:t>
            </a:r>
          </a:p>
          <a:p>
            <a:pPr marL="971550" lvl="1" indent="-514350">
              <a:buFont typeface="+mj-lt"/>
              <a:buAutoNum type="alphaLcParenR" startAt="3"/>
            </a:pPr>
            <a:r>
              <a:rPr lang="en-GB" dirty="0"/>
              <a:t>An outline itinerary or plan of what you intend to do on your visit. </a:t>
            </a:r>
          </a:p>
          <a:p>
            <a:pPr marL="971550" lvl="1" indent="-514350">
              <a:buFont typeface="+mj-lt"/>
              <a:buAutoNum type="alphaLcParenR" startAt="3"/>
            </a:pPr>
            <a:r>
              <a:rPr lang="en-GB" dirty="0"/>
              <a:t>Some proof of intention to leave Sweden when the Permit expires (e.g. return travel ticket) or proof that UK is the applicant’s country of residence (e.g. proof of ownership of property – perhaps a Council Tax invoice could be used) </a:t>
            </a:r>
          </a:p>
          <a:p>
            <a:pPr marL="971550" lvl="1" indent="-514350">
              <a:buFont typeface="+mj-lt"/>
              <a:buAutoNum type="alphaLcParenR" startAt="3"/>
            </a:pPr>
            <a:r>
              <a:rPr lang="en-GB" dirty="0"/>
              <a:t>Medical Insurance – the requirements have changed and EHIC/GHIC appear no longer to be acceptable. </a:t>
            </a:r>
            <a:r>
              <a:rPr lang="en-GB" dirty="0" smtClean="0"/>
              <a:t>Cover </a:t>
            </a:r>
            <a:r>
              <a:rPr lang="en-GB" dirty="0"/>
              <a:t>to a value of €30,000 valid in all Schengen countries is now required for each applicant. </a:t>
            </a:r>
          </a:p>
          <a:p>
            <a:pPr marL="971550" lvl="1" indent="-514350">
              <a:buFont typeface="+mj-lt"/>
              <a:buAutoNum type="alphaLcParenR" startAt="3"/>
            </a:pPr>
            <a:r>
              <a:rPr lang="en-GB" dirty="0"/>
              <a:t>Some proof of reason for visit - invoice for winter storage from marina or yard (if available</a:t>
            </a:r>
            <a:r>
              <a:rPr lang="en-GB" dirty="0" smtClean="0"/>
              <a:t>), </a:t>
            </a:r>
            <a:r>
              <a:rPr lang="en-GB" dirty="0"/>
              <a:t>correspondence with marina or yard re winter storage in </a:t>
            </a:r>
            <a:r>
              <a:rPr lang="en-GB" dirty="0" smtClean="0"/>
              <a:t>future</a:t>
            </a:r>
            <a:r>
              <a:rPr lang="en-GB" dirty="0"/>
              <a:t> </a:t>
            </a:r>
            <a:r>
              <a:rPr lang="en-GB" dirty="0" smtClean="0"/>
              <a:t>or a reasonable literary as above.</a:t>
            </a:r>
            <a:endParaRPr lang="en-GB" dirty="0"/>
          </a:p>
          <a:p>
            <a:pPr marL="514350" indent="-514350">
              <a:buFont typeface="+mj-lt"/>
              <a:buAutoNum type="arabicPeriod" startAt="4"/>
            </a:pPr>
            <a:r>
              <a:rPr lang="en-GB" dirty="0"/>
              <a:t>Whilst at the Embassy, fingerprints and a photograph will be taken of each applicant. The timescale is now between two and four months from delivering documentation to the Embassy and actually receiving a Permit card (if granted).</a:t>
            </a:r>
          </a:p>
        </p:txBody>
      </p:sp>
    </p:spTree>
    <p:extLst>
      <p:ext uri="{BB962C8B-B14F-4D97-AF65-F5344CB8AC3E}">
        <p14:creationId xmlns:p14="http://schemas.microsoft.com/office/powerpoint/2010/main" val="24137119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12662"/>
            <a:ext cx="10515600" cy="1325563"/>
          </a:xfrm>
        </p:spPr>
        <p:txBody>
          <a:bodyPr/>
          <a:lstStyle/>
          <a:p>
            <a:pPr algn="ctr"/>
            <a:r>
              <a:rPr lang="en-GB" b="1" dirty="0" smtClean="0"/>
              <a:t>THE END</a:t>
            </a:r>
            <a:endParaRPr lang="en-GB" b="1" dirty="0"/>
          </a:p>
        </p:txBody>
      </p:sp>
    </p:spTree>
    <p:extLst>
      <p:ext uri="{BB962C8B-B14F-4D97-AF65-F5344CB8AC3E}">
        <p14:creationId xmlns:p14="http://schemas.microsoft.com/office/powerpoint/2010/main" val="3123552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92430"/>
            <a:ext cx="10515600" cy="1045210"/>
          </a:xfrm>
        </p:spPr>
        <p:txBody>
          <a:bodyPr>
            <a:normAutofit/>
          </a:bodyPr>
          <a:lstStyle/>
          <a:p>
            <a:pPr algn="ctr"/>
            <a:r>
              <a:rPr lang="en-GB" altLang="en-US" sz="4800" b="1" dirty="0"/>
              <a:t>People - Entry into the EU - Schengen</a:t>
            </a:r>
          </a:p>
        </p:txBody>
      </p:sp>
      <p:sp>
        <p:nvSpPr>
          <p:cNvPr id="5" name="Content Placeholder 4"/>
          <p:cNvSpPr>
            <a:spLocks noGrp="1"/>
          </p:cNvSpPr>
          <p:nvPr>
            <p:ph idx="1"/>
          </p:nvPr>
        </p:nvSpPr>
        <p:spPr>
          <a:xfrm>
            <a:off x="838200" y="1437640"/>
            <a:ext cx="10538460" cy="5159375"/>
          </a:xfrm>
        </p:spPr>
        <p:txBody>
          <a:bodyPr>
            <a:normAutofit/>
          </a:bodyPr>
          <a:lstStyle/>
          <a:p>
            <a:pPr marL="514350" indent="-514350">
              <a:buAutoNum type="arabicPeriod"/>
            </a:pPr>
            <a:r>
              <a:rPr lang="en-GB" altLang="en-US" dirty="0"/>
              <a:t>Now that the UK has left the EU we are now termed as a 3rd country, like America, China and most other </a:t>
            </a:r>
            <a:r>
              <a:rPr lang="en-GB" altLang="en-US" dirty="0" smtClean="0"/>
              <a:t>non-EU </a:t>
            </a:r>
            <a:r>
              <a:rPr lang="en-GB" altLang="en-US" dirty="0"/>
              <a:t>nations.</a:t>
            </a:r>
          </a:p>
          <a:p>
            <a:pPr marL="514350" indent="-514350">
              <a:buAutoNum type="arabicPeriod"/>
            </a:pPr>
            <a:r>
              <a:rPr lang="en-GB" altLang="en-US" dirty="0"/>
              <a:t>Citizens from 3rd countries can visit the EU, with or without a Visa, for up to</a:t>
            </a:r>
            <a:r>
              <a:rPr lang="en-GB" altLang="en-US" b="1" dirty="0">
                <a:solidFill>
                  <a:srgbClr val="FF0000"/>
                </a:solidFill>
              </a:rPr>
              <a:t> 90 days in any 180 days</a:t>
            </a:r>
            <a:r>
              <a:rPr lang="en-GB" altLang="en-US" dirty="0"/>
              <a:t>. UK citizens do not require a Schengen Visa. A calculator is available at: </a:t>
            </a:r>
            <a:r>
              <a:rPr lang="en-GB" altLang="en-US" sz="2400" b="1" dirty="0" smtClean="0">
                <a:solidFill>
                  <a:srgbClr val="0070C0"/>
                </a:solidFill>
                <a:hlinkClick r:id="rId2" action="ppaction://hlinkpres?slideindex=1&amp;slidetitle="/>
              </a:rPr>
              <a:t>https://ec.europa.eu/assets/home/visa-calculator/calculator.htm?lang=en</a:t>
            </a:r>
            <a:endParaRPr lang="en-GB" altLang="en-US" dirty="0" smtClean="0"/>
          </a:p>
          <a:p>
            <a:pPr marL="514350" indent="-514350">
              <a:buAutoNum type="arabicPeriod"/>
            </a:pPr>
            <a:r>
              <a:rPr lang="en-GB" altLang="en-US" dirty="0" smtClean="0"/>
              <a:t>Individual </a:t>
            </a:r>
            <a:r>
              <a:rPr lang="en-GB" altLang="en-US" dirty="0"/>
              <a:t>countries can have other arrangements for citizens of 3rd countries. France offers a 6 month (and a 12 month) visa. The 6 month Visa is a Visa de Long </a:t>
            </a:r>
            <a:r>
              <a:rPr lang="en-GB" altLang="en-US" dirty="0" err="1"/>
              <a:t>Sèjour</a:t>
            </a:r>
            <a:r>
              <a:rPr lang="en-GB" altLang="en-US" dirty="0"/>
              <a:t> (Temporary). Sweden offers a 6 month Swedish Visitors Residence Permit. Spain, Portugal and Greece may offer something in the future.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65125"/>
            <a:ext cx="10515600" cy="1026160"/>
          </a:xfrm>
        </p:spPr>
        <p:txBody>
          <a:bodyPr/>
          <a:lstStyle/>
          <a:p>
            <a:pPr algn="ctr"/>
            <a:r>
              <a:rPr lang="en-GB" altLang="en-US" b="1" dirty="0"/>
              <a:t>Schengen Visa Calculator.</a:t>
            </a:r>
          </a:p>
        </p:txBody>
      </p:sp>
      <p:pic>
        <p:nvPicPr>
          <p:cNvPr id="4" name="Picture 4" descr="IMG_259"/>
          <p:cNvPicPr>
            <a:picLocks noGrp="1" noChangeAspect="1"/>
          </p:cNvPicPr>
          <p:nvPr>
            <p:ph idx="1"/>
          </p:nvPr>
        </p:nvPicPr>
        <p:blipFill>
          <a:blip r:embed="rId2"/>
          <a:stretch>
            <a:fillRect/>
          </a:stretch>
        </p:blipFill>
        <p:spPr>
          <a:xfrm>
            <a:off x="3456940" y="1496695"/>
            <a:ext cx="5618480" cy="4932680"/>
          </a:xfrm>
          <a:prstGeom prst="rect">
            <a:avLst/>
          </a:prstGeom>
          <a:noFill/>
          <a:ln w="9525">
            <a:no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lvl="0" indent="0">
              <a:buNone/>
            </a:pPr>
            <a:r>
              <a:rPr lang="en-US" sz="4000" b="1" dirty="0" smtClean="0"/>
              <a:t>Schengen Countries </a:t>
            </a:r>
            <a:r>
              <a:rPr lang="en-US" sz="3600" dirty="0" smtClean="0"/>
              <a:t>comprise most EU Countries (but </a:t>
            </a:r>
            <a:r>
              <a:rPr lang="en-US" sz="3600" b="1" dirty="0" smtClean="0">
                <a:solidFill>
                  <a:srgbClr val="00B050"/>
                </a:solidFill>
              </a:rPr>
              <a:t>NOT</a:t>
            </a:r>
            <a:r>
              <a:rPr lang="en-US" sz="3600" dirty="0" smtClean="0"/>
              <a:t> Bulgaria, Ireland, Romania) </a:t>
            </a:r>
            <a:r>
              <a:rPr lang="en-US" sz="3600" b="1" dirty="0" smtClean="0">
                <a:solidFill>
                  <a:srgbClr val="FF0000"/>
                </a:solidFill>
              </a:rPr>
              <a:t>plus</a:t>
            </a:r>
            <a:r>
              <a:rPr lang="en-US" sz="3600" dirty="0" smtClean="0"/>
              <a:t> Iceland, Lichtenstein, Norway, Switzerland.</a:t>
            </a:r>
            <a:endParaRPr lang="en-GB" sz="3600" dirty="0" smtClean="0"/>
          </a:p>
          <a:p>
            <a:endParaRPr lang="en-GB" sz="3600" dirty="0"/>
          </a:p>
        </p:txBody>
      </p:sp>
    </p:spTree>
    <p:extLst>
      <p:ext uri="{BB962C8B-B14F-4D97-AF65-F5344CB8AC3E}">
        <p14:creationId xmlns:p14="http://schemas.microsoft.com/office/powerpoint/2010/main" val="9459932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40261"/>
            <a:ext cx="10515600" cy="1325563"/>
          </a:xfrm>
        </p:spPr>
        <p:txBody>
          <a:bodyPr>
            <a:normAutofit/>
          </a:bodyPr>
          <a:lstStyle/>
          <a:p>
            <a:pPr algn="ctr"/>
            <a:r>
              <a:rPr lang="en-GB" sz="4800" b="1" dirty="0" smtClean="0"/>
              <a:t>Documentation required</a:t>
            </a:r>
            <a:endParaRPr lang="en-GB" sz="4800" b="1" dirty="0"/>
          </a:p>
        </p:txBody>
      </p:sp>
      <p:sp>
        <p:nvSpPr>
          <p:cNvPr id="4" name="Content Placeholder 3"/>
          <p:cNvSpPr>
            <a:spLocks noGrp="1"/>
          </p:cNvSpPr>
          <p:nvPr>
            <p:ph idx="1"/>
          </p:nvPr>
        </p:nvSpPr>
        <p:spPr>
          <a:xfrm>
            <a:off x="838200" y="1203158"/>
            <a:ext cx="10515600" cy="5474368"/>
          </a:xfrm>
        </p:spPr>
        <p:txBody>
          <a:bodyPr>
            <a:normAutofit/>
          </a:bodyPr>
          <a:lstStyle/>
          <a:p>
            <a:pPr marL="0" indent="0">
              <a:buNone/>
            </a:pPr>
            <a:r>
              <a:rPr lang="en-US" b="1" dirty="0" smtClean="0"/>
              <a:t>1. </a:t>
            </a:r>
            <a:r>
              <a:rPr lang="en-US" sz="3200" b="1" dirty="0" smtClean="0"/>
              <a:t>Registration </a:t>
            </a:r>
            <a:r>
              <a:rPr lang="en-US" sz="3200" b="1" dirty="0"/>
              <a:t>papers</a:t>
            </a:r>
            <a:r>
              <a:rPr lang="en-US" sz="3200" dirty="0"/>
              <a:t> will regularly be inspected in most countries. UK vessels cruising in UK waters do not have to register. However, without ship's registration papers, you cannot prove the vessel's nationality in another country (anyone can fly a flag). So, to go foreign, UK boats will need to </a:t>
            </a:r>
            <a:r>
              <a:rPr lang="en-US" sz="3200" dirty="0" smtClean="0"/>
              <a:t>be registered (part1or SSR) with </a:t>
            </a:r>
            <a:r>
              <a:rPr lang="en-US" sz="3200" dirty="0"/>
              <a:t>the </a:t>
            </a:r>
            <a:r>
              <a:rPr lang="en-US" sz="3200" u="sng" dirty="0">
                <a:hlinkClick r:id="rId2"/>
              </a:rPr>
              <a:t>Maritime &amp; Coastguard Agency (MCA)</a:t>
            </a:r>
            <a:r>
              <a:rPr lang="en-US" sz="3200" dirty="0"/>
              <a:t>. </a:t>
            </a:r>
            <a:r>
              <a:rPr lang="en-US" sz="3200" b="1" dirty="0"/>
              <a:t>The original part 1 registration certificate, or Part 3 SSR registration certificate must be carried. </a:t>
            </a:r>
            <a:r>
              <a:rPr lang="en-US" sz="3200" dirty="0"/>
              <a:t>It is often acceptable to present a copy, but some authorities insist on originals, so carry the original. </a:t>
            </a:r>
            <a:endParaRPr lang="en-GB"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3979" y="610443"/>
            <a:ext cx="10515600" cy="5501606"/>
          </a:xfrm>
        </p:spPr>
        <p:txBody>
          <a:bodyPr/>
          <a:lstStyle/>
          <a:p>
            <a:pPr marL="0" lvl="0" indent="0">
              <a:buNone/>
            </a:pPr>
            <a:r>
              <a:rPr lang="en-US" b="1" dirty="0" smtClean="0"/>
              <a:t>2. Third </a:t>
            </a:r>
            <a:r>
              <a:rPr lang="en-US" b="1" dirty="0"/>
              <a:t>Party Insurance.</a:t>
            </a:r>
            <a:r>
              <a:rPr lang="en-US" dirty="0"/>
              <a:t> </a:t>
            </a:r>
            <a:endParaRPr lang="en-US" dirty="0" smtClean="0"/>
          </a:p>
          <a:p>
            <a:pPr marL="0" lvl="0" indent="0">
              <a:buNone/>
            </a:pPr>
            <a:r>
              <a:rPr lang="en-US" sz="3200" dirty="0" smtClean="0"/>
              <a:t>A </a:t>
            </a:r>
            <a:r>
              <a:rPr lang="en-US" sz="3200" dirty="0"/>
              <a:t>certificate (often in the local language) confirming third party insurance will be required in many marinas and ports. Also, some countries insist on third party insurance. In these places, certificates will often be inspected. All insurers will supply a certificate (in local language, including level of cover where that is relevant) on request. The original yacht insurance policy (not a copy) should also be carried, but will only rarely be asked for. Many policies have geographical limitations. Ensure yours covers your intended cruise area.</a:t>
            </a:r>
            <a:endParaRPr lang="en-GB" sz="3200" dirty="0"/>
          </a:p>
          <a:p>
            <a:pPr marL="0" indent="0">
              <a:buNone/>
            </a:pPr>
            <a:endParaRPr lang="en-GB" dirty="0"/>
          </a:p>
        </p:txBody>
      </p:sp>
    </p:spTree>
    <p:extLst>
      <p:ext uri="{BB962C8B-B14F-4D97-AF65-F5344CB8AC3E}">
        <p14:creationId xmlns:p14="http://schemas.microsoft.com/office/powerpoint/2010/main" val="23478374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3979" y="1055627"/>
            <a:ext cx="10515600" cy="4033753"/>
          </a:xfrm>
        </p:spPr>
        <p:txBody>
          <a:bodyPr/>
          <a:lstStyle/>
          <a:p>
            <a:pPr marL="0" indent="0">
              <a:buNone/>
            </a:pPr>
            <a:r>
              <a:rPr lang="en-US" dirty="0" smtClean="0"/>
              <a:t>3. </a:t>
            </a:r>
            <a:r>
              <a:rPr lang="en-US" b="1" dirty="0" smtClean="0"/>
              <a:t>Ship's </a:t>
            </a:r>
            <a:r>
              <a:rPr lang="en-US" b="1" dirty="0"/>
              <a:t>Radio </a:t>
            </a:r>
            <a:r>
              <a:rPr lang="en-US" b="1" dirty="0" err="1"/>
              <a:t>Licence</a:t>
            </a:r>
            <a:r>
              <a:rPr lang="en-US" b="1" dirty="0"/>
              <a:t>. </a:t>
            </a:r>
            <a:endParaRPr lang="en-US" b="1" dirty="0" smtClean="0"/>
          </a:p>
          <a:p>
            <a:pPr marL="0" indent="0">
              <a:buNone/>
            </a:pPr>
            <a:r>
              <a:rPr lang="en-US" sz="3200" dirty="0" smtClean="0"/>
              <a:t>If </a:t>
            </a:r>
            <a:r>
              <a:rPr lang="en-US" sz="3200" dirty="0"/>
              <a:t>you have any transmitters aboard, you are legally required to carry a ship’s radio </a:t>
            </a:r>
            <a:r>
              <a:rPr lang="en-US" sz="3200" dirty="0" smtClean="0"/>
              <a:t>license </a:t>
            </a:r>
            <a:r>
              <a:rPr lang="en-US" sz="3200" dirty="0"/>
              <a:t>covering all the transmitting equipment including handheld transmitters. This is very rarely asked for. In addition, if you have a VHF </a:t>
            </a:r>
            <a:r>
              <a:rPr lang="en-US" sz="3200" dirty="0" smtClean="0"/>
              <a:t>license </a:t>
            </a:r>
            <a:r>
              <a:rPr lang="en-US" sz="3200" dirty="0"/>
              <a:t>from </a:t>
            </a:r>
            <a:r>
              <a:rPr lang="en-US" sz="3200" dirty="0" err="1"/>
              <a:t>Ofcom</a:t>
            </a:r>
            <a:r>
              <a:rPr lang="en-US" sz="3200" dirty="0"/>
              <a:t>, then you are required to show that you comply with </a:t>
            </a:r>
            <a:r>
              <a:rPr lang="en-US" sz="3200" dirty="0" err="1"/>
              <a:t>Ofcom's</a:t>
            </a:r>
            <a:r>
              <a:rPr lang="en-US" sz="3200" dirty="0"/>
              <a:t> license conditions relating to EMF emissions. </a:t>
            </a:r>
            <a:endParaRPr lang="en-GB" sz="3200" dirty="0"/>
          </a:p>
        </p:txBody>
      </p:sp>
    </p:spTree>
    <p:extLst>
      <p:ext uri="{BB962C8B-B14F-4D97-AF65-F5344CB8AC3E}">
        <p14:creationId xmlns:p14="http://schemas.microsoft.com/office/powerpoint/2010/main" val="32193879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1630</TotalTime>
  <Words>2628</Words>
  <Application>Microsoft Office PowerPoint</Application>
  <PresentationFormat>Custom</PresentationFormat>
  <Paragraphs>198</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Sailing to Europe,  What you need to know.</vt:lpstr>
      <vt:lpstr>The Basics - for the EU and EEA</vt:lpstr>
      <vt:lpstr>Your boat and EU Customs</vt:lpstr>
      <vt:lpstr>People - Entry into the EU - Schengen</vt:lpstr>
      <vt:lpstr>Schengen Visa Calculator.</vt:lpstr>
      <vt:lpstr>PowerPoint Presentation</vt:lpstr>
      <vt:lpstr>Documentation required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Arrival and Departure</vt:lpstr>
      <vt:lpstr>PowerPoint Presentation</vt:lpstr>
      <vt:lpstr>Departure from UK</vt:lpstr>
      <vt:lpstr>sPCR</vt:lpstr>
      <vt:lpstr>sPCR</vt:lpstr>
      <vt:lpstr>Arriving in the EU</vt:lpstr>
      <vt:lpstr>PowerPoint Presentation</vt:lpstr>
      <vt:lpstr>Arrival in the Netherlands (from Dutch CA representative)</vt:lpstr>
      <vt:lpstr>Arrival in France</vt:lpstr>
      <vt:lpstr>Ports of Entry</vt:lpstr>
      <vt:lpstr>Ports of Entry</vt:lpstr>
      <vt:lpstr>Ports of Entry</vt:lpstr>
      <vt:lpstr>Duty Allowances arriving in the EU</vt:lpstr>
      <vt:lpstr>PowerPoint Presentation</vt:lpstr>
      <vt:lpstr>Leaving the EU(or non-EU Schengen country) </vt:lpstr>
      <vt:lpstr>Arriving in  the UK.</vt:lpstr>
      <vt:lpstr>Duty Allowances on return to UK</vt:lpstr>
      <vt:lpstr>PowerPoint Presentation</vt:lpstr>
      <vt:lpstr>French Long Stay Visa and Swedish Residence Permit</vt:lpstr>
      <vt:lpstr>Appendix 1</vt:lpstr>
      <vt:lpstr>Appendix 2</vt:lpstr>
      <vt:lpstr>SVRP cont.</vt:lpstr>
      <vt:lpstr>THE 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Sailing to Europe,  What you need to know.</dc:title>
  <dc:creator/>
  <cp:lastModifiedBy>Stew</cp:lastModifiedBy>
  <cp:revision>43</cp:revision>
  <dcterms:created xsi:type="dcterms:W3CDTF">2023-01-31T16:47:35Z</dcterms:created>
  <dcterms:modified xsi:type="dcterms:W3CDTF">2023-02-15T22:33:45Z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6D9CF8786D3C4CA88E0AB47F4181C980</vt:lpwstr>
  </property>
  <property fmtid="{D5CDD505-2E9C-101B-9397-08002B2CF9AE}" pid="3" name="KSOProductBuildVer">
    <vt:lpwstr>2057-11.2.0.11440</vt:lpwstr>
  </property>
</Properties>
</file>